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8" r:id="rId3"/>
    <p:sldId id="284" r:id="rId4"/>
    <p:sldId id="288" r:id="rId5"/>
    <p:sldId id="269" r:id="rId6"/>
    <p:sldId id="297" r:id="rId7"/>
    <p:sldId id="289" r:id="rId8"/>
    <p:sldId id="294" r:id="rId9"/>
    <p:sldId id="296" r:id="rId10"/>
    <p:sldId id="293" r:id="rId11"/>
    <p:sldId id="278" r:id="rId12"/>
    <p:sldId id="280" r:id="rId13"/>
    <p:sldId id="279" r:id="rId14"/>
    <p:sldId id="298" r:id="rId15"/>
    <p:sldId id="281" r:id="rId16"/>
    <p:sldId id="283" r:id="rId17"/>
    <p:sldId id="292" r:id="rId18"/>
    <p:sldId id="282" r:id="rId19"/>
    <p:sldId id="295" r:id="rId20"/>
    <p:sldId id="285" r:id="rId21"/>
    <p:sldId id="299" r:id="rId22"/>
    <p:sldId id="291" r:id="rId23"/>
    <p:sldId id="290" r:id="rId24"/>
    <p:sldId id="300" r:id="rId25"/>
    <p:sldId id="286" r:id="rId26"/>
    <p:sldId id="287" r:id="rId27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1C5DBA-39A8-4A91-8BFC-3F311B6F1C8C}">
          <p14:sldIdLst>
            <p14:sldId id="256"/>
            <p14:sldId id="268"/>
            <p14:sldId id="284"/>
            <p14:sldId id="288"/>
            <p14:sldId id="269"/>
            <p14:sldId id="297"/>
            <p14:sldId id="289"/>
            <p14:sldId id="294"/>
            <p14:sldId id="296"/>
            <p14:sldId id="293"/>
            <p14:sldId id="278"/>
            <p14:sldId id="280"/>
            <p14:sldId id="279"/>
            <p14:sldId id="298"/>
            <p14:sldId id="281"/>
            <p14:sldId id="283"/>
            <p14:sldId id="292"/>
            <p14:sldId id="282"/>
            <p14:sldId id="295"/>
            <p14:sldId id="285"/>
            <p14:sldId id="299"/>
            <p14:sldId id="291"/>
            <p14:sldId id="290"/>
            <p14:sldId id="300"/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hon Heredia" initials="jH" lastIdx="4" clrIdx="0">
    <p:extLst>
      <p:ext uri="{19B8F6BF-5375-455C-9EA6-DF929625EA0E}">
        <p15:presenceInfo xmlns:p15="http://schemas.microsoft.com/office/powerpoint/2012/main" userId="828ef332f1ffd1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49" autoAdjust="0"/>
    <p:restoredTop sz="93229" autoAdjust="0"/>
  </p:normalViewPr>
  <p:slideViewPr>
    <p:cSldViewPr snapToGrid="0">
      <p:cViewPr varScale="1">
        <p:scale>
          <a:sx n="106" d="100"/>
          <a:sy n="106" d="100"/>
        </p:scale>
        <p:origin x="46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3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78 24575,'29'-2'0,"0"0"0,37-9 0,-34 6 0,29-2 0,1 3 0,96 6 0,-40 1 0,178-22 0,-238 14 0,91 5 0,28-1 0,-84-11 0,-51 5 0,57 0 0,1049 8 0,-831 12 0,17 0 0,348-14 0,-632-3-1365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3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78 24575,'29'-2'0,"0"0"0,37-9 0,-34 6 0,29-2 0,1 3 0,96 6 0,-40 1 0,178-22 0,-238 14 0,91 5 0,28-1 0,-84-11 0,-51 5 0,57 0 0,1049 8 0,-831 12 0,17 0 0,348-14 0,-632-3-1365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5.9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77 24575,'0'-1'0,"0"0"0,1 0 0,-1 0 0,0 1 0,1-1 0,-1 0 0,1 0 0,-1 0 0,1 0 0,0 0 0,-1 1 0,1-1 0,0 0 0,-1 1 0,1-1 0,0 0 0,0 1 0,0-1 0,0 1 0,0-1 0,-1 1 0,1 0 0,0-1 0,0 1 0,1 0 0,33-9 0,-19 6 0,12-5 0,1 2 0,0 1 0,54-2 0,94 9 0,-62 1 0,619-3 0,-581-13 130,-17 0-1625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0.5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1 251 24575,'0'-1'0,"1"0"0,-1 0 0,1-1 0,0 1 0,0 0 0,-1 0 0,1 0 0,0 0 0,0 0 0,0 0 0,0 0 0,0 0 0,1 1 0,-1-1 0,0 0 0,0 0 0,0 1 0,1-1 0,-1 1 0,0 0 0,3-1 0,35-11 0,-30 9 0,30-4 0,0 0 0,0 3 0,1 1 0,-1 2 0,48 5 0,7-1 0,42 0 0,162-7 0,-216-8 0,-52 7 0,57-4 0,14 11 0,74-3 0,-107-11 0,-49 7 0,0 2 0,26-2 0,689 3 0,-358 5 0,-348-5 0,56-9 0,-53 5 0,45-2 0,45 8 0,-49 1 0,138-16 0,-149 8 0,0 3 0,89 6 0,60-3 0,-120-11 0,-52 6 0,47-2 0,-34 7 0,199-12 0,-129 2 0,184 9 0,-143 5 0,523-3 0,-645-2 0,52-9 0,31-2 0,-39 12 0,-86-3-13,-13-3 33,-21-5-1392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2.0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 24575,'1037'0'0,"-1028"0"0,-3 1 0,0-1 0,0 0 0,0 0 0,0-1 0,0 0 0,-1 0 0,1 0 0,0-1 0,7-2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3.3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24575,'32'2'0,"51"9"0,21 1 0,518-10 64,-321-4-1493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7.6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0 127 24575,'3726'0'0,"-3697"-2"0,55-9 0,-54 6 0,51-3 0,7 9 0,-34 0 0,1-2 0,102-14 0,-98 7 0,0 3 0,1 2 0,70 6 0,-12 0 0,-46-3 0,-12 2 0,0-3 0,101-15 0,-101 8 0,1 3 0,0 2 0,64 6 0,-10 0 0,33-1 0,161-5 0,-225-9 0,-54 6 0,57-2 0,63 9 0,-21 0 0,148-17 0,-188 9-682,111 4-1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9.1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24575,'0'4'0,"4"2"0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4:01.8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24575,'1460'0'0,"-1430"1"0,54 10 0,-54-5 0,53 1 0,75 6 0,8 0 0,37-14-1365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0T18:11:37.006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84,'25'-1,"-1"-2,0-1,32-8,58-9,64 1,-109 10,99-3,651 15,-787 0,0 1,53 13,-51-9,1-1,40 1,56-5,-25-2,174 23,-143-9,1-5,186-12,-96-1,145 0,393 9,-558 15,86 1,1587-23,-1866 2,1-1,-1-1,0 0,29-8,-17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3.56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78 24575,'29'-2'0,"0"0"0,37-9 0,-34 6 0,29-2 0,1 3 0,96 6 0,-40 1 0,178-22 0,-238 14 0,91 5 0,28-1 0,-84-11 0,-51 5 0,57 0 0,1049 8 0,-831 12 0,17 0 0,348-14 0,-632-3-1365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5.9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77 24575,'0'-1'0,"0"0"0,1 0 0,-1 0 0,0 1 0,1-1 0,-1 0 0,1 0 0,-1 0 0,1 0 0,0 0 0,-1 1 0,1-1 0,0 0 0,-1 1 0,1-1 0,0 0 0,0 1 0,0-1 0,0 1 0,0-1 0,-1 1 0,1 0 0,0-1 0,0 1 0,1 0 0,33-9 0,-19 6 0,12-5 0,1 2 0,0 1 0,54-2 0,94 9 0,-62 1 0,619-3 0,-581-13 130,-17 0-1625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45.9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77 24575,'0'-1'0,"0"0"0,1 0 0,-1 0 0,0 1 0,1-1 0,-1 0 0,1 0 0,-1 0 0,1 0 0,0 0 0,-1 1 0,1-1 0,0 0 0,-1 1 0,1-1 0,0 0 0,0 1 0,0-1 0,0 1 0,0-1 0,-1 1 0,1 0 0,0-1 0,0 1 0,1 0 0,33-9 0,-19 6 0,12-5 0,1 2 0,0 1 0,54-2 0,94 9 0,-62 1 0,619-3 0,-581-13 130,-17 0-1625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0.5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1 251 24575,'0'-1'0,"1"0"0,-1 0 0,1-1 0,0 1 0,0 0 0,-1 0 0,1 0 0,0 0 0,0 0 0,0 0 0,0 0 0,0 0 0,1 1 0,-1-1 0,0 0 0,0 0 0,0 1 0,1-1 0,-1 1 0,0 0 0,3-1 0,35-11 0,-30 9 0,30-4 0,0 0 0,0 3 0,1 1 0,-1 2 0,48 5 0,7-1 0,42 0 0,162-7 0,-216-8 0,-52 7 0,57-4 0,14 11 0,74-3 0,-107-11 0,-49 7 0,0 2 0,26-2 0,689 3 0,-358 5 0,-348-5 0,56-9 0,-53 5 0,45-2 0,45 8 0,-49 1 0,138-16 0,-149 8 0,0 3 0,89 6 0,60-3 0,-120-11 0,-52 6 0,47-2 0,-34 7 0,199-12 0,-129 2 0,184 9 0,-143 5 0,523-3 0,-645-2 0,52-9 0,31-2 0,-39 12 0,-86-3-13,-13-3 33,-21-5-1392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2.0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 24575,'1037'0'0,"-1028"0"0,-3 1 0,0-1 0,0 0 0,0 0 0,0-1 0,0 0 0,-1 0 0,1 0 0,0-1 0,7-2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3.3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24575,'32'2'0,"51"9"0,21 1 0,518-10 64,-321-4-1493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7.6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0 127 24575,'3726'0'0,"-3697"-2"0,55-9 0,-54 6 0,51-3 0,7 9 0,-34 0 0,1-2 0,102-14 0,-98 7 0,0 3 0,1 2 0,70 6 0,-12 0 0,-46-3 0,-12 2 0,0-3 0,101-15 0,-101 8 0,1 3 0,0 2 0,64 6 0,-10 0 0,33-1 0,161-5 0,-225-9 0,-54 6 0,57-2 0,63 9 0,-21 0 0,148-17 0,-188 9-682,111 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9.1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24575,'0'4'0,"4"2"0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4:01.8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24575,'1460'0'0,"-1430"1"0,54 10 0,-54-5 0,53 1 0,75 6 0,8 0 0,37-14-1365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0.5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1 251 24575,'0'-1'0,"1"0"0,-1 0 0,1-1 0,0 1 0,0 0 0,-1 0 0,1 0 0,0 0 0,0 0 0,0 0 0,0 0 0,0 0 0,1 1 0,-1-1 0,0 0 0,0 0 0,0 1 0,1-1 0,-1 1 0,0 0 0,3-1 0,35-11 0,-30 9 0,30-4 0,0 0 0,0 3 0,1 1 0,-1 2 0,48 5 0,7-1 0,42 0 0,162-7 0,-216-8 0,-52 7 0,57-4 0,14 11 0,74-3 0,-107-11 0,-49 7 0,0 2 0,26-2 0,689 3 0,-358 5 0,-348-5 0,56-9 0,-53 5 0,45-2 0,45 8 0,-49 1 0,138-16 0,-149 8 0,0 3 0,89 6 0,60-3 0,-120-11 0,-52 6 0,47-2 0,-34 7 0,199-12 0,-129 2 0,184 9 0,-143 5 0,523-3 0,-645-2 0,52-9 0,31-2 0,-39 12 0,-86-3-13,-13-3 33,-21-5-1392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2.03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10 24575,'1037'0'0,"-1028"0"0,-3 1 0,0-1 0,0 0 0,0 0 0,0-1 0,0 0 0,-1 0 0,1 0 0,0-1 0,7-2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3.35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24575,'32'2'0,"51"9"0,21 1 0,518-10 64,-321-4-1493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7.6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0 127 24575,'3726'0'0,"-3697"-2"0,55-9 0,-54 6 0,51-3 0,7 9 0,-34 0 0,1-2 0,102-14 0,-98 7 0,0 3 0,1 2 0,70 6 0,-12 0 0,-46-3 0,-12 2 0,0-3 0,101-15 0,-101 8 0,1 3 0,0 2 0,64 6 0,-10 0 0,33-1 0,161-5 0,-225-9 0,-54 6 0,57-2 0,63 9 0,-21 0 0,148-17 0,-188 9-682,111 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3:59.18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24575,'0'4'0,"4"2"0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3T20:54:01.8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24575,'1460'0'0,"-1430"1"0,54 10 0,-54-5 0,53 1 0,75 6 0,8 0 0,37-14-1365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0T18:11:37.006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  <inkml:brushProperty name="ignorePressure" value="1"/>
    </inkml:brush>
  </inkml:definitions>
  <inkml:trace contextRef="#ctx0" brushRef="#br0">0 84,'25'-1,"-1"-2,0-1,32-8,58-9,64 1,-109 10,99-3,651 15,-787 0,0 1,53 13,-51-9,1-1,40 1,56-5,-25-2,174 23,-143-9,1-5,186-12,-96-1,145 0,393 9,-558 15,86 1,1587-23,-1866 2,1-1,-1-1,0 0,29-8,-17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775" y="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E649B-4347-43EC-A0B2-1C267059A3E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438" y="7261225"/>
            <a:ext cx="7680325" cy="5940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775" y="14331950"/>
            <a:ext cx="4160838" cy="755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FC375-484F-4295-A2D8-21AC1CCD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900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E66A9-EA91-43E0-6E08-2E65883578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3E8BE-28A4-C204-EE47-854DF1A633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0204B-65B0-C44C-C6CD-6B32D0875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5DFFA-B8EC-B9F9-EF48-8033CB55D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B41C4-1407-87F6-C9C3-8DFE52D8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8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DE728-B2D7-2E47-D001-246497EF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EE9D1-7373-945A-79B4-B2EF72CA4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5C994-CAC5-05B0-6036-DACB8BA4E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06FF9-953A-A223-E03C-2A6F71EF5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A201-4C8C-2DC6-904A-74CD3B99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8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7A43C1-804A-3775-0823-446160243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077F-F4E9-6EC1-8C4B-D744DBC1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BBDF-4EA8-B19E-FF67-AD8BB3192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A684-4A25-E0C8-0A30-33E2BD211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AD7B-E810-1E59-509F-A7B60AB5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17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50D6-5279-9F78-CD75-A91A29702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4C117-6C6E-9E0C-708F-4C4FDBFF7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A660D-EEB6-4768-2D18-06CB1740A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B626-CB87-D696-F684-E0F0A3D2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DADEB-1D03-FB94-6694-B5423DDB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6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D46-8190-FB33-37B1-696654AC8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619989-32CA-1E8B-EA5E-D75C07F20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46B03-2DA9-20AB-363F-095CABA3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C1F5-B78F-0195-18D9-AEA3CF11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3F6E5-1101-EE84-E850-0FBFB62D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6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6050-CB3E-87E6-2330-F37B5DDBA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57F28-183B-25AB-D037-8B09E134E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50DB1D-D5BA-5E00-BE0F-2B245213F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67275-7344-0AA9-23A0-2D58FD92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98384-0C5F-1C31-8C2B-F7CC3093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FEE-7025-C00F-1C43-4068B64E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10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4F3C3-757F-4B3A-35AB-885ECF3B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893D2-FF85-A736-8764-35C273034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670C1-D957-6782-29EA-5A86139DF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A9AAC-FD3A-883C-2F1F-070CCDEDF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445EE-AC83-7478-44D1-7266B708D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049F63-AE2A-59BD-2797-6173292E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44437-EF8F-9F7A-DA58-01CCCF07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ED165-EE1C-50CA-AC27-7464CFCB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1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C25EF-A7A0-C37B-B773-AA2D1485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50C43-2135-6065-A1D3-4E6CEFB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E0F58-9E0E-4436-D01D-F0A1B87FA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FE1CEB-053F-7EB4-98FE-84D4A0394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5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BF7FC8-305E-E0EF-2621-F87DC4C51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25EFE3-1C0C-D3EA-D09B-A57F2051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1FA70-7B32-6A5F-2172-65ABAE2AE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D90B-1E43-C75F-281D-1D565881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F426A-165E-B134-7B76-3D1F9E2F9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11CAD-3613-EC7D-8294-12F9CEF5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C7899-FE33-15C7-E11C-054E0350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785B7-9063-DBF6-FB3A-393C2BA3D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7C550-CB9C-58C6-3DE0-5128AEAE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4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03D4F-3B61-C227-D4A7-A07241107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E0780-077A-DA87-70C0-39DDEED10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93AE4-D088-FB3F-EBB6-FAED0C5F9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33DC5-939D-DFDB-7EBA-3B1B93A86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C2E05-19E7-902C-146F-1B4FB8D3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DDBE-225E-067C-788A-976D6E051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4E12-8DC2-BB6E-FA3F-224F8E3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DCCBC-6C97-BB32-5617-502CE16A07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6AEE2-58B4-21D8-82FC-047D74461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DC852-D0CA-447F-8979-6CA783C2364B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3D53F-CE53-7345-773B-005E82F82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14601-BAEE-6EE7-BB8B-E0F54A92DA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AE1A9-EEE2-4A4C-BF25-462704E08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13.xml"/><Relationship Id="rId18" Type="http://schemas.openxmlformats.org/officeDocument/2006/relationships/image" Target="../media/image16.png"/><Relationship Id="rId3" Type="http://schemas.openxmlformats.org/officeDocument/2006/relationships/image" Target="../media/image6.png"/><Relationship Id="rId21" Type="http://schemas.openxmlformats.org/officeDocument/2006/relationships/customXml" Target="../ink/ink17.xml"/><Relationship Id="rId7" Type="http://schemas.openxmlformats.org/officeDocument/2006/relationships/customXml" Target="../ink/ink10.xml"/><Relationship Id="rId12" Type="http://schemas.openxmlformats.org/officeDocument/2006/relationships/image" Target="../media/image13.png"/><Relationship Id="rId17" Type="http://schemas.openxmlformats.org/officeDocument/2006/relationships/customXml" Target="../ink/ink15.xml"/><Relationship Id="rId2" Type="http://schemas.openxmlformats.org/officeDocument/2006/relationships/image" Target="../media/image22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image" Target="../media/image7.png"/><Relationship Id="rId10" Type="http://schemas.openxmlformats.org/officeDocument/2006/relationships/image" Target="../media/image12.png"/><Relationship Id="rId19" Type="http://schemas.openxmlformats.org/officeDocument/2006/relationships/customXml" Target="../ink/ink16.xml"/><Relationship Id="rId4" Type="http://schemas.openxmlformats.org/officeDocument/2006/relationships/image" Target="../media/image23.png"/><Relationship Id="rId9" Type="http://schemas.openxmlformats.org/officeDocument/2006/relationships/customXml" Target="../ink/ink11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13.png"/><Relationship Id="rId18" Type="http://schemas.openxmlformats.org/officeDocument/2006/relationships/customXml" Target="../ink/ink24.xml"/><Relationship Id="rId3" Type="http://schemas.openxmlformats.org/officeDocument/2006/relationships/image" Target="../media/image36.png"/><Relationship Id="rId21" Type="http://schemas.openxmlformats.org/officeDocument/2006/relationships/image" Target="../media/image17.png"/><Relationship Id="rId7" Type="http://schemas.openxmlformats.org/officeDocument/2006/relationships/image" Target="../media/image24.png"/><Relationship Id="rId12" Type="http://schemas.openxmlformats.org/officeDocument/2006/relationships/customXml" Target="../ink/ink21.xml"/><Relationship Id="rId17" Type="http://schemas.openxmlformats.org/officeDocument/2006/relationships/image" Target="../media/image15.png"/><Relationship Id="rId25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12.png"/><Relationship Id="rId24" Type="http://schemas.openxmlformats.org/officeDocument/2006/relationships/image" Target="../media/image7.png"/><Relationship Id="rId5" Type="http://schemas.openxmlformats.org/officeDocument/2006/relationships/image" Target="../media/image23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customXml" Target="../ink/ink20.xml"/><Relationship Id="rId19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customXml" Target="../ink/ink4.xml"/><Relationship Id="rId18" Type="http://schemas.openxmlformats.org/officeDocument/2006/relationships/image" Target="../media/image16.png"/><Relationship Id="rId3" Type="http://schemas.openxmlformats.org/officeDocument/2006/relationships/customXml" Target="../ink/ink1.xml"/><Relationship Id="rId21" Type="http://schemas.openxmlformats.org/officeDocument/2006/relationships/customXml" Target="../ink/ink8.xml"/><Relationship Id="rId12" Type="http://schemas.openxmlformats.org/officeDocument/2006/relationships/image" Target="../media/image13.png"/><Relationship Id="rId17" Type="http://schemas.openxmlformats.org/officeDocument/2006/relationships/customXml" Target="../ink/ink6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23" Type="http://schemas.openxmlformats.org/officeDocument/2006/relationships/image" Target="../media/image7.png"/><Relationship Id="rId10" Type="http://schemas.openxmlformats.org/officeDocument/2006/relationships/image" Target="../media/image12.png"/><Relationship Id="rId19" Type="http://schemas.openxmlformats.org/officeDocument/2006/relationships/customXml" Target="../ink/ink7.xml"/><Relationship Id="rId9" Type="http://schemas.openxmlformats.org/officeDocument/2006/relationships/customXml" Target="../ink/ink2.xml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7" y="2243541"/>
            <a:ext cx="11021085" cy="9213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ACCESSIBILITY IN THE REAL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66958-6467-9D36-1A4E-75D41FA413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325" y="3989657"/>
            <a:ext cx="6077339" cy="921304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*ACCURACY IN DETAILS, AND ACCESSIBILITY WALKS</a:t>
            </a:r>
          </a:p>
          <a:p>
            <a:r>
              <a:rPr lang="en-US" dirty="0"/>
              <a:t>Understanding their purpose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CC63F2E-B323-4685-DC9F-883083B3D38F}"/>
              </a:ext>
            </a:extLst>
          </p:cNvPr>
          <p:cNvSpPr txBox="1">
            <a:spLocks/>
          </p:cNvSpPr>
          <p:nvPr/>
        </p:nvSpPr>
        <p:spPr>
          <a:xfrm>
            <a:off x="1524000" y="238125"/>
            <a:ext cx="9033383" cy="11668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808000"/>
                </a:solidFill>
                <a:latin typeface="Stencil Std" panose="04020904080802020404" pitchFamily="82" charset="0"/>
              </a:rPr>
              <a:t>ORB University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DA060-F4D7-8963-4CD1-95EF315DB5B4}"/>
              </a:ext>
            </a:extLst>
          </p:cNvPr>
          <p:cNvSpPr txBox="1"/>
          <p:nvPr/>
        </p:nvSpPr>
        <p:spPr>
          <a:xfrm>
            <a:off x="4604152" y="5609086"/>
            <a:ext cx="298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ORB UNIVERSITY – OCTOBER 25, 2023 </a:t>
            </a:r>
          </a:p>
          <a:p>
            <a:pPr algn="ctr"/>
            <a:r>
              <a:rPr lang="en-US" sz="1200" dirty="0"/>
              <a:t>PRESENTED BY Theodore Cannon</a:t>
            </a:r>
          </a:p>
        </p:txBody>
      </p:sp>
    </p:spTree>
    <p:extLst>
      <p:ext uri="{BB962C8B-B14F-4D97-AF65-F5344CB8AC3E}">
        <p14:creationId xmlns:p14="http://schemas.microsoft.com/office/powerpoint/2010/main" val="270718341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216021-1ED6-EF92-D244-DF6A00398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3" y="3709037"/>
            <a:ext cx="4783282" cy="13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ABC8D499-5C46-EEE2-3A13-62322183D1CA}"/>
              </a:ext>
            </a:extLst>
          </p:cNvPr>
          <p:cNvSpPr/>
          <p:nvPr/>
        </p:nvSpPr>
        <p:spPr>
          <a:xfrm rot="5400000">
            <a:off x="5384455" y="4944331"/>
            <a:ext cx="150084" cy="283542"/>
          </a:xfrm>
          <a:prstGeom prst="rect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02" y="583985"/>
            <a:ext cx="10515600" cy="72129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FROM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CODE</a:t>
            </a:r>
            <a:r>
              <a:rPr lang="en-US" b="1" dirty="0">
                <a:latin typeface="+mn-lt"/>
              </a:rPr>
              <a:t> TO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DETAIL</a:t>
            </a:r>
            <a:r>
              <a:rPr lang="en-US" b="1" dirty="0">
                <a:latin typeface="+mn-lt"/>
              </a:rPr>
              <a:t> TO </a:t>
            </a:r>
            <a:r>
              <a:rPr lang="en-US" b="1" u="sng" dirty="0">
                <a:solidFill>
                  <a:srgbClr val="808000"/>
                </a:solidFill>
                <a:latin typeface="+mn-lt"/>
              </a:rPr>
              <a:t>BUILD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A08BB-F2B9-0777-D2BF-8D294C3322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11" b="2193"/>
          <a:stretch/>
        </p:blipFill>
        <p:spPr>
          <a:xfrm>
            <a:off x="1058687" y="3734736"/>
            <a:ext cx="4087436" cy="2647955"/>
          </a:xfrm>
          <a:prstGeom prst="rect">
            <a:avLst/>
          </a:prstGeom>
          <a:ln w="38100" cap="sq">
            <a:solidFill>
              <a:srgbClr val="808000"/>
            </a:solidFill>
            <a:prstDash val="solid"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584C35-E8A4-03DE-3E38-F4836305C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" t="85381" r="28130" b="-3"/>
          <a:stretch/>
        </p:blipFill>
        <p:spPr>
          <a:xfrm>
            <a:off x="6306295" y="2068903"/>
            <a:ext cx="4865680" cy="1027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AAC6C-6D05-261E-1025-4AC2642D8597}"/>
              </a:ext>
            </a:extLst>
          </p:cNvPr>
          <p:cNvSpPr/>
          <p:nvPr/>
        </p:nvSpPr>
        <p:spPr>
          <a:xfrm>
            <a:off x="1510324" y="6066009"/>
            <a:ext cx="1674891" cy="27160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57A8E3-8231-8839-49D7-DE7F68E4FADB}"/>
              </a:ext>
            </a:extLst>
          </p:cNvPr>
          <p:cNvSpPr/>
          <p:nvPr/>
        </p:nvSpPr>
        <p:spPr>
          <a:xfrm>
            <a:off x="6076396" y="1949962"/>
            <a:ext cx="5394682" cy="102714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15C44F6-471A-D473-75EB-E5456DA58F08}"/>
                  </a:ext>
                </a:extLst>
              </p14:cNvPr>
              <p14:cNvContentPartPr/>
              <p14:nvPr/>
            </p14:nvContentPartPr>
            <p14:xfrm>
              <a:off x="7198442" y="2621076"/>
              <a:ext cx="2437174" cy="4571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15C44F6-471A-D473-75EB-E5456DA58F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44435" y="2513078"/>
                <a:ext cx="2544829" cy="261354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262E501-A580-5171-B505-B64942F61546}"/>
              </a:ext>
            </a:extLst>
          </p:cNvPr>
          <p:cNvSpPr txBox="1"/>
          <p:nvPr/>
        </p:nvSpPr>
        <p:spPr>
          <a:xfrm>
            <a:off x="5962102" y="168581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69FC0CC-77F1-FBA6-F111-DFE0794E7A97}"/>
              </a:ext>
            </a:extLst>
          </p:cNvPr>
          <p:cNvSpPr/>
          <p:nvPr/>
        </p:nvSpPr>
        <p:spPr>
          <a:xfrm rot="5400000">
            <a:off x="8329906" y="3222627"/>
            <a:ext cx="483153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BB2AA9-E7CD-D64A-5087-27367FEB915D}"/>
              </a:ext>
            </a:extLst>
          </p:cNvPr>
          <p:cNvGrpSpPr/>
          <p:nvPr/>
        </p:nvGrpSpPr>
        <p:grpSpPr>
          <a:xfrm>
            <a:off x="746987" y="3651437"/>
            <a:ext cx="4424400" cy="148320"/>
            <a:chOff x="950339" y="2693998"/>
            <a:chExt cx="4424400" cy="1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14:cNvPr>
                <p14:cNvContentPartPr/>
                <p14:nvPr/>
              </p14:nvContentPartPr>
              <p14:xfrm>
                <a:off x="950339" y="2778598"/>
                <a:ext cx="1440000" cy="28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339" y="2715958"/>
                  <a:ext cx="1565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14:cNvPr>
                <p14:cNvContentPartPr/>
                <p14:nvPr/>
              </p14:nvContentPartPr>
              <p14:xfrm>
                <a:off x="1402859" y="2760598"/>
                <a:ext cx="559440" cy="2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40219" y="2697958"/>
                  <a:ext cx="685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14:cNvPr>
                <p14:cNvContentPartPr/>
                <p14:nvPr/>
              </p14:nvContentPartPr>
              <p14:xfrm>
                <a:off x="1439219" y="2751958"/>
                <a:ext cx="2106360" cy="90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76579" y="2689318"/>
                  <a:ext cx="2232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14:cNvPr>
                <p14:cNvContentPartPr/>
                <p14:nvPr/>
              </p14:nvContentPartPr>
              <p14:xfrm>
                <a:off x="2724779" y="2693998"/>
                <a:ext cx="400680" cy="3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62139" y="2631358"/>
                  <a:ext cx="5263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14:cNvPr>
                <p14:cNvContentPartPr/>
                <p14:nvPr/>
              </p14:nvContentPartPr>
              <p14:xfrm>
                <a:off x="2543699" y="2724958"/>
                <a:ext cx="411480" cy="1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81059" y="2661958"/>
                  <a:ext cx="5371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14:cNvPr>
                <p14:cNvContentPartPr/>
                <p14:nvPr/>
              </p14:nvContentPartPr>
              <p14:xfrm>
                <a:off x="2851499" y="2751598"/>
                <a:ext cx="2523240" cy="45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88499" y="2688958"/>
                  <a:ext cx="2648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14:cNvPr>
                <p14:cNvContentPartPr/>
                <p14:nvPr/>
              </p14:nvContentPartPr>
              <p14:xfrm>
                <a:off x="4616939" y="2788318"/>
                <a:ext cx="1800" cy="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54299" y="2725318"/>
                  <a:ext cx="1274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14:cNvPr>
                <p14:cNvContentPartPr/>
                <p14:nvPr/>
              </p14:nvContentPartPr>
              <p14:xfrm>
                <a:off x="4471859" y="2806318"/>
                <a:ext cx="797400" cy="18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09219" y="2743678"/>
                  <a:ext cx="923040" cy="1443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24302-312F-93F0-9BF8-9637F0341FFD}"/>
              </a:ext>
            </a:extLst>
          </p:cNvPr>
          <p:cNvCxnSpPr>
            <a:cxnSpLocks/>
          </p:cNvCxnSpPr>
          <p:nvPr/>
        </p:nvCxnSpPr>
        <p:spPr>
          <a:xfrm>
            <a:off x="966081" y="3723032"/>
            <a:ext cx="19273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F51AE3-57E0-C53B-84D0-BEECC21BCC1B}"/>
              </a:ext>
            </a:extLst>
          </p:cNvPr>
          <p:cNvCxnSpPr>
            <a:cxnSpLocks/>
          </p:cNvCxnSpPr>
          <p:nvPr/>
        </p:nvCxnSpPr>
        <p:spPr>
          <a:xfrm flipV="1">
            <a:off x="2893435" y="3535808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951987-897A-C0DB-4FBD-B9BDDE7CD2F1}"/>
              </a:ext>
            </a:extLst>
          </p:cNvPr>
          <p:cNvCxnSpPr>
            <a:cxnSpLocks/>
          </p:cNvCxnSpPr>
          <p:nvPr/>
        </p:nvCxnSpPr>
        <p:spPr>
          <a:xfrm flipH="1" flipV="1">
            <a:off x="3008276" y="3527600"/>
            <a:ext cx="115559" cy="395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7059002-A00E-6ECE-8594-10FB083B6FE0}"/>
              </a:ext>
            </a:extLst>
          </p:cNvPr>
          <p:cNvCxnSpPr>
            <a:cxnSpLocks/>
          </p:cNvCxnSpPr>
          <p:nvPr/>
        </p:nvCxnSpPr>
        <p:spPr>
          <a:xfrm flipV="1">
            <a:off x="3114803" y="3721791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610117-E89C-E045-9A8A-9A53AB1F9E7B}"/>
              </a:ext>
            </a:extLst>
          </p:cNvPr>
          <p:cNvCxnSpPr>
            <a:cxnSpLocks/>
          </p:cNvCxnSpPr>
          <p:nvPr/>
        </p:nvCxnSpPr>
        <p:spPr>
          <a:xfrm>
            <a:off x="3238676" y="3718037"/>
            <a:ext cx="2079051" cy="3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98E7835-DB81-CBBB-F5E3-89CB04FDBE0D}"/>
              </a:ext>
            </a:extLst>
          </p:cNvPr>
          <p:cNvSpPr txBox="1"/>
          <p:nvPr/>
        </p:nvSpPr>
        <p:spPr>
          <a:xfrm>
            <a:off x="837557" y="353456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B9137D-4355-8CBA-742E-F941B2F1B55B}"/>
              </a:ext>
            </a:extLst>
          </p:cNvPr>
          <p:cNvSpPr txBox="1"/>
          <p:nvPr/>
        </p:nvSpPr>
        <p:spPr>
          <a:xfrm>
            <a:off x="837557" y="1380560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6AC48FC-A5EA-610D-E1B6-D05019033AAC}"/>
              </a:ext>
            </a:extLst>
          </p:cNvPr>
          <p:cNvSpPr/>
          <p:nvPr/>
        </p:nvSpPr>
        <p:spPr>
          <a:xfrm rot="5400000">
            <a:off x="1681089" y="3206916"/>
            <a:ext cx="556792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A02084F-C628-F21D-C9DC-B8ABDEF22520}"/>
              </a:ext>
            </a:extLst>
          </p:cNvPr>
          <p:cNvSpPr/>
          <p:nvPr/>
        </p:nvSpPr>
        <p:spPr>
          <a:xfrm>
            <a:off x="5523719" y="2309486"/>
            <a:ext cx="150084" cy="2851658"/>
          </a:xfrm>
          <a:prstGeom prst="rect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F4CB31B-8F2D-218F-0DE0-77E339962EF9}"/>
              </a:ext>
            </a:extLst>
          </p:cNvPr>
          <p:cNvSpPr/>
          <p:nvPr/>
        </p:nvSpPr>
        <p:spPr>
          <a:xfrm>
            <a:off x="5525734" y="2233075"/>
            <a:ext cx="449027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BDC87B16-5669-1727-1E8C-C40A54FCF7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17207" y="1394273"/>
            <a:ext cx="3854179" cy="1585300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756B1A9-1952-767B-2D7C-4E420AA025BE}"/>
              </a:ext>
            </a:extLst>
          </p:cNvPr>
          <p:cNvSpPr/>
          <p:nvPr/>
        </p:nvSpPr>
        <p:spPr>
          <a:xfrm>
            <a:off x="2482709" y="2089007"/>
            <a:ext cx="2625072" cy="204584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54AC41-2CD8-BD90-F2C8-81E26D054484}"/>
              </a:ext>
            </a:extLst>
          </p:cNvPr>
          <p:cNvSpPr/>
          <p:nvPr/>
        </p:nvSpPr>
        <p:spPr>
          <a:xfrm>
            <a:off x="1356547" y="2260097"/>
            <a:ext cx="3751234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036B5FF-2C9A-0FC9-2843-0B3C6941D766}"/>
              </a:ext>
            </a:extLst>
          </p:cNvPr>
          <p:cNvSpPr/>
          <p:nvPr/>
        </p:nvSpPr>
        <p:spPr>
          <a:xfrm>
            <a:off x="1356548" y="2410245"/>
            <a:ext cx="2093883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F52C6-55A2-0E65-1F39-EB21989C0676}"/>
              </a:ext>
            </a:extLst>
          </p:cNvPr>
          <p:cNvSpPr txBox="1"/>
          <p:nvPr/>
        </p:nvSpPr>
        <p:spPr>
          <a:xfrm>
            <a:off x="5971101" y="361509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525706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22" grpId="0" animBg="1"/>
      <p:bldP spid="26" grpId="0" animBg="1"/>
      <p:bldP spid="35" grpId="0" animBg="1"/>
      <p:bldP spid="49" grpId="0" animBg="1"/>
      <p:bldP spid="81" grpId="0" animBg="1"/>
      <p:bldP spid="4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WHAT’S AN ACCESSIBILITY INSPECTION…?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523999"/>
            <a:ext cx="6197602" cy="252148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Accessibility inspections are an additional service provided to the client by ORB.  It is something a client can </a:t>
            </a:r>
            <a:r>
              <a:rPr lang="en-US" sz="2400" b="1" dirty="0"/>
              <a:t>choose</a:t>
            </a:r>
            <a:r>
              <a:rPr lang="en-US" sz="2400" dirty="0"/>
              <a:t> to add to their contract.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>
                <a:solidFill>
                  <a:srgbClr val="808000"/>
                </a:solidFill>
              </a:rPr>
              <a:t>The purpose of these inspections is to ensure that the client/contractor is truly following our drawings. 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1AB4CC0-627C-26AA-2BE0-EFD6C47F3D64}"/>
              </a:ext>
            </a:extLst>
          </p:cNvPr>
          <p:cNvSpPr txBox="1">
            <a:spLocks/>
          </p:cNvSpPr>
          <p:nvPr/>
        </p:nvSpPr>
        <p:spPr>
          <a:xfrm>
            <a:off x="838198" y="4281718"/>
            <a:ext cx="6197602" cy="20075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This service has not always been offered by ORB.  It began after discovering the consistent rate at which accessibility items were not being implemented during construction.</a:t>
            </a:r>
          </a:p>
          <a:p>
            <a:pPr lvl="1"/>
            <a:r>
              <a:rPr lang="en-US" dirty="0"/>
              <a:t>This can lead to problems down the line that include unsatisfied renters, and </a:t>
            </a:r>
            <a:r>
              <a:rPr lang="en-US" b="1" dirty="0"/>
              <a:t>lawsuits</a:t>
            </a:r>
            <a:r>
              <a:rPr lang="en-US" dirty="0"/>
              <a:t>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07CD1A-775C-0375-4BE0-6D441C7BA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1" y="1647732"/>
            <a:ext cx="3498850" cy="4665133"/>
          </a:xfrm>
          <a:prstGeom prst="rect">
            <a:avLst/>
          </a:prstGeom>
          <a:noFill/>
          <a:ln w="38100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736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WHAT’S AN ACCESSIBILITY INSPECTION…?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495"/>
            <a:ext cx="10515600" cy="1982709"/>
          </a:xfrm>
        </p:spPr>
        <p:txBody>
          <a:bodyPr>
            <a:normAutofit/>
          </a:bodyPr>
          <a:lstStyle/>
          <a:p>
            <a:r>
              <a:rPr lang="en-US" b="1" dirty="0"/>
              <a:t>The purpose of these inspections is to ensure that the client/contractor follows our drawings. </a:t>
            </a:r>
          </a:p>
          <a:p>
            <a:pPr lvl="1"/>
            <a:r>
              <a:rPr lang="en-US" dirty="0"/>
              <a:t>We coordinate with the </a:t>
            </a:r>
            <a:r>
              <a:rPr lang="en-US" b="1" dirty="0"/>
              <a:t>construction team </a:t>
            </a:r>
            <a:r>
              <a:rPr lang="en-US" dirty="0"/>
              <a:t>on all accessibility items during rough framing and finish construction.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8AB6BF-9C69-731C-ADEF-9931CA9C51CC}"/>
              </a:ext>
            </a:extLst>
          </p:cNvPr>
          <p:cNvSpPr txBox="1">
            <a:spLocks/>
          </p:cNvSpPr>
          <p:nvPr/>
        </p:nvSpPr>
        <p:spPr>
          <a:xfrm>
            <a:off x="838200" y="1214644"/>
            <a:ext cx="4756842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What is it we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actually</a:t>
            </a:r>
            <a:r>
              <a:rPr lang="en-US" dirty="0">
                <a:solidFill>
                  <a:srgbClr val="808000"/>
                </a:solidFill>
                <a:latin typeface="+mn-lt"/>
              </a:rPr>
              <a:t> do…?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BF339-FAA2-EFD6-204C-ED8DE10C0888}"/>
              </a:ext>
            </a:extLst>
          </p:cNvPr>
          <p:cNvSpPr txBox="1"/>
          <p:nvPr/>
        </p:nvSpPr>
        <p:spPr>
          <a:xfrm>
            <a:off x="838200" y="3865889"/>
            <a:ext cx="9789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includes: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C2042-2F60-7038-B910-838039570095}"/>
              </a:ext>
            </a:extLst>
          </p:cNvPr>
          <p:cNvSpPr txBox="1"/>
          <p:nvPr/>
        </p:nvSpPr>
        <p:spPr>
          <a:xfrm>
            <a:off x="711450" y="4300389"/>
            <a:ext cx="10053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Fielding questions regarding accessibility across the entire site.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9E25CE-1805-8494-6A2D-B71F85AAC501}"/>
              </a:ext>
            </a:extLst>
          </p:cNvPr>
          <p:cNvSpPr txBox="1"/>
          <p:nvPr/>
        </p:nvSpPr>
        <p:spPr>
          <a:xfrm>
            <a:off x="711450" y="4690770"/>
            <a:ext cx="10053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Coordinating the scheduling of accessibility inspections.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5C6FF-E7F7-DA3D-6B5D-BAB96147383D}"/>
              </a:ext>
            </a:extLst>
          </p:cNvPr>
          <p:cNvSpPr txBox="1"/>
          <p:nvPr/>
        </p:nvSpPr>
        <p:spPr>
          <a:xfrm>
            <a:off x="711450" y="5044941"/>
            <a:ext cx="10053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Inspecting every applicable area of the site during accessibility inspections.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FE0185-502D-0A60-839E-102624DF9AD4}"/>
              </a:ext>
            </a:extLst>
          </p:cNvPr>
          <p:cNvSpPr txBox="1"/>
          <p:nvPr/>
        </p:nvSpPr>
        <p:spPr>
          <a:xfrm>
            <a:off x="711450" y="5415053"/>
            <a:ext cx="10197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Often </a:t>
            </a:r>
            <a:r>
              <a:rPr lang="en-US" sz="2000" b="1" dirty="0"/>
              <a:t>reinspecting</a:t>
            </a:r>
            <a:r>
              <a:rPr lang="en-US" sz="2000" dirty="0"/>
              <a:t> areas that were missed or not completed on the first inspection.</a:t>
            </a:r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E09CF4-21E4-89BC-AA0E-8737EB777C16}"/>
              </a:ext>
            </a:extLst>
          </p:cNvPr>
          <p:cNvSpPr txBox="1"/>
          <p:nvPr/>
        </p:nvSpPr>
        <p:spPr>
          <a:xfrm>
            <a:off x="711450" y="5775438"/>
            <a:ext cx="10053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Performing </a:t>
            </a:r>
            <a:r>
              <a:rPr lang="en-US" sz="2000" b="1" dirty="0"/>
              <a:t>post-walk procedures</a:t>
            </a:r>
          </a:p>
        </p:txBody>
      </p:sp>
    </p:spTree>
    <p:extLst>
      <p:ext uri="{BB962C8B-B14F-4D97-AF65-F5344CB8AC3E}">
        <p14:creationId xmlns:p14="http://schemas.microsoft.com/office/powerpoint/2010/main" val="2423934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WHAT’S AN ACCESSIBILITY INSPECTION…?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7732"/>
            <a:ext cx="10515600" cy="2100403"/>
          </a:xfrm>
        </p:spPr>
        <p:txBody>
          <a:bodyPr>
            <a:normAutofit/>
          </a:bodyPr>
          <a:lstStyle/>
          <a:p>
            <a:r>
              <a:rPr lang="en-US" dirty="0"/>
              <a:t>There are multiple types of accessibility Inspections that ORB performs for a project.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7B2A74-D63D-D46F-F2C1-FA76A9D08678}"/>
              </a:ext>
            </a:extLst>
          </p:cNvPr>
          <p:cNvSpPr txBox="1"/>
          <p:nvPr/>
        </p:nvSpPr>
        <p:spPr>
          <a:xfrm>
            <a:off x="838200" y="3853228"/>
            <a:ext cx="10515600" cy="73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For Common Areas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Common Area Rough Inspections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Common Area Finish Inspections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79FA38-32F8-D836-8508-5F0919790704}"/>
              </a:ext>
            </a:extLst>
          </p:cNvPr>
          <p:cNvSpPr txBox="1"/>
          <p:nvPr/>
        </p:nvSpPr>
        <p:spPr>
          <a:xfrm>
            <a:off x="838200" y="5074329"/>
            <a:ext cx="9878085" cy="71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For Site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Site Accessibility Inspections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1B36F-D62B-A762-2EED-D26DE220A352}"/>
              </a:ext>
            </a:extLst>
          </p:cNvPr>
          <p:cNvSpPr txBox="1"/>
          <p:nvPr/>
        </p:nvSpPr>
        <p:spPr>
          <a:xfrm>
            <a:off x="838200" y="2576547"/>
            <a:ext cx="4331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400" b="1" dirty="0"/>
              <a:t>For Units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Unit Rough Framing Inspections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Unit Finish Inspections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26786F-9CA6-F32D-4720-34DF99B90ABE}"/>
              </a:ext>
            </a:extLst>
          </p:cNvPr>
          <p:cNvSpPr/>
          <p:nvPr/>
        </p:nvSpPr>
        <p:spPr>
          <a:xfrm>
            <a:off x="1068309" y="2576547"/>
            <a:ext cx="4372824" cy="1171588"/>
          </a:xfrm>
          <a:prstGeom prst="roundRect">
            <a:avLst/>
          </a:prstGeom>
          <a:noFill/>
          <a:ln w="3810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371F8-CA82-DFC0-F97E-23DA2DDB5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69" y="2143142"/>
            <a:ext cx="3297794" cy="3961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87BEA-9EE2-C3E3-6505-7D04643858F2}"/>
              </a:ext>
            </a:extLst>
          </p:cNvPr>
          <p:cNvSpPr txBox="1"/>
          <p:nvPr/>
        </p:nvSpPr>
        <p:spPr>
          <a:xfrm>
            <a:off x="5447170" y="2435242"/>
            <a:ext cx="1303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8000"/>
                </a:solidFill>
              </a:rPr>
              <a:t>Today’s Focus</a:t>
            </a:r>
          </a:p>
        </p:txBody>
      </p:sp>
    </p:spTree>
    <p:extLst>
      <p:ext uri="{BB962C8B-B14F-4D97-AF65-F5344CB8AC3E}">
        <p14:creationId xmlns:p14="http://schemas.microsoft.com/office/powerpoint/2010/main" val="3234110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7" y="2578087"/>
            <a:ext cx="11021085" cy="17018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HOW OUR DRAWINGS </a:t>
            </a:r>
            <a:r>
              <a:rPr lang="en-US" b="1" dirty="0">
                <a:latin typeface="+mn-lt"/>
              </a:rPr>
              <a:t>TRANSITION</a:t>
            </a:r>
            <a:r>
              <a:rPr lang="en-US" dirty="0">
                <a:latin typeface="+mn-lt"/>
              </a:rPr>
              <a:t> TO </a:t>
            </a:r>
            <a:r>
              <a:rPr lang="en-US" b="1" dirty="0">
                <a:latin typeface="+mn-lt"/>
              </a:rPr>
              <a:t>THE REAL WORLD</a:t>
            </a:r>
            <a:r>
              <a:rPr lang="en-US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36655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IT ALL COMES FROM OUR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420" y="1908771"/>
            <a:ext cx="4337517" cy="541728"/>
          </a:xfrm>
        </p:spPr>
        <p:txBody>
          <a:bodyPr>
            <a:normAutofit/>
          </a:bodyPr>
          <a:lstStyle/>
          <a:p>
            <a:r>
              <a:rPr lang="en-US" b="1" dirty="0"/>
              <a:t>ORB DETAIL </a:t>
            </a:r>
            <a:r>
              <a:rPr lang="en-US" b="1" dirty="0">
                <a:solidFill>
                  <a:srgbClr val="808000"/>
                </a:solidFill>
              </a:rPr>
              <a:t>38/A7.8.12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8AB6BF-9C69-731C-ADEF-9931CA9C51CC}"/>
              </a:ext>
            </a:extLst>
          </p:cNvPr>
          <p:cNvSpPr txBox="1">
            <a:spLocks/>
          </p:cNvSpPr>
          <p:nvPr/>
        </p:nvSpPr>
        <p:spPr>
          <a:xfrm>
            <a:off x="838199" y="1214644"/>
            <a:ext cx="4928858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Why dimensions are important…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02E7617-6D4D-43FE-E245-94BBE458EF39}"/>
              </a:ext>
            </a:extLst>
          </p:cNvPr>
          <p:cNvSpPr txBox="1">
            <a:spLocks/>
          </p:cNvSpPr>
          <p:nvPr/>
        </p:nvSpPr>
        <p:spPr>
          <a:xfrm>
            <a:off x="5102307" y="1917821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ROUGH FRAMING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33B483-E946-9568-73AA-65681173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00" y="2450499"/>
            <a:ext cx="3078566" cy="2971020"/>
          </a:xfrm>
          <a:prstGeom prst="rect">
            <a:avLst/>
          </a:prstGeom>
          <a:noFill/>
          <a:ln w="38100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734F0D-CDE0-6D40-E2C4-767AA2B02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55" y="2450499"/>
            <a:ext cx="4115550" cy="3629618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23FB166-0CC3-A753-8665-2821FE73852F}"/>
              </a:ext>
            </a:extLst>
          </p:cNvPr>
          <p:cNvSpPr txBox="1">
            <a:spLocks/>
          </p:cNvSpPr>
          <p:nvPr/>
        </p:nvSpPr>
        <p:spPr>
          <a:xfrm>
            <a:off x="367419" y="6175921"/>
            <a:ext cx="4206086" cy="445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ANSI B – REINFORCEMENT FOR TOILETS AT NO CORNER CONDITION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62EA2C1-DDBA-6B7E-8057-473B6D141C5D}"/>
              </a:ext>
            </a:extLst>
          </p:cNvPr>
          <p:cNvSpPr/>
          <p:nvPr/>
        </p:nvSpPr>
        <p:spPr>
          <a:xfrm rot="16200000">
            <a:off x="4708137" y="4051220"/>
            <a:ext cx="344032" cy="350432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69225F3-B3C2-1768-49BD-DC03683D1481}"/>
              </a:ext>
            </a:extLst>
          </p:cNvPr>
          <p:cNvSpPr/>
          <p:nvPr/>
        </p:nvSpPr>
        <p:spPr>
          <a:xfrm rot="16200000">
            <a:off x="8424140" y="4090091"/>
            <a:ext cx="344032" cy="350432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4886B9C-96B3-EA7E-73AE-CA825F7A9D2C}"/>
              </a:ext>
            </a:extLst>
          </p:cNvPr>
          <p:cNvSpPr txBox="1">
            <a:spLocks/>
          </p:cNvSpPr>
          <p:nvPr/>
        </p:nvSpPr>
        <p:spPr>
          <a:xfrm>
            <a:off x="8596156" y="1908771"/>
            <a:ext cx="3511527" cy="3817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FINISH - SWING UP GRAB BAR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EC748E-5032-52F2-8CC4-7BADB54D6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16"/>
          <a:stretch/>
        </p:blipFill>
        <p:spPr>
          <a:xfrm>
            <a:off x="8878661" y="2735646"/>
            <a:ext cx="2808327" cy="3325612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7E93AB-D82F-C4CC-9574-88FBA46585EF}"/>
              </a:ext>
            </a:extLst>
          </p:cNvPr>
          <p:cNvSpPr/>
          <p:nvPr/>
        </p:nvSpPr>
        <p:spPr>
          <a:xfrm>
            <a:off x="1882140" y="5495925"/>
            <a:ext cx="832485" cy="390525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0423E0-494B-FE6B-AE55-873A7BD1C042}"/>
              </a:ext>
            </a:extLst>
          </p:cNvPr>
          <p:cNvSpPr/>
          <p:nvPr/>
        </p:nvSpPr>
        <p:spPr>
          <a:xfrm>
            <a:off x="7002780" y="4625340"/>
            <a:ext cx="1172498" cy="699135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FFC8153-FE9A-B441-9943-E79A96B4F581}"/>
              </a:ext>
            </a:extLst>
          </p:cNvPr>
          <p:cNvCxnSpPr>
            <a:cxnSpLocks/>
            <a:stCxn id="14" idx="4"/>
          </p:cNvCxnSpPr>
          <p:nvPr/>
        </p:nvCxnSpPr>
        <p:spPr>
          <a:xfrm flipH="1">
            <a:off x="7383611" y="5276796"/>
            <a:ext cx="1" cy="58035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14D2F2EB-846D-E908-AB4C-33CE9D8ED7F5}"/>
              </a:ext>
            </a:extLst>
          </p:cNvPr>
          <p:cNvSpPr/>
          <p:nvPr/>
        </p:nvSpPr>
        <p:spPr>
          <a:xfrm>
            <a:off x="7295624" y="5097606"/>
            <a:ext cx="175975" cy="179190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5626445-86E8-0A1B-BC25-F00B3E9E3E06}"/>
              </a:ext>
            </a:extLst>
          </p:cNvPr>
          <p:cNvSpPr txBox="1">
            <a:spLocks/>
          </p:cNvSpPr>
          <p:nvPr/>
        </p:nvSpPr>
        <p:spPr>
          <a:xfrm>
            <a:off x="6068554" y="5857155"/>
            <a:ext cx="2608719" cy="88654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18” MIN. </a:t>
            </a:r>
            <a:r>
              <a:rPr lang="en-US" dirty="0"/>
              <a:t>FOR TOILET AT NO CORNER CONDITION.  </a:t>
            </a:r>
            <a:r>
              <a:rPr lang="en-US" u="sng" dirty="0">
                <a:solidFill>
                  <a:srgbClr val="808000"/>
                </a:solidFill>
              </a:rPr>
              <a:t>WHY IS THIS DIMENSION</a:t>
            </a:r>
            <a:r>
              <a:rPr lang="en-US" b="1" u="sng" dirty="0">
                <a:solidFill>
                  <a:srgbClr val="808000"/>
                </a:solidFill>
              </a:rPr>
              <a:t> 18” MIN. AND NOT 16”-18”?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E7E106-11F4-349F-D3E4-5FBC74C7C237}"/>
              </a:ext>
            </a:extLst>
          </p:cNvPr>
          <p:cNvSpPr/>
          <p:nvPr/>
        </p:nvSpPr>
        <p:spPr>
          <a:xfrm>
            <a:off x="9975223" y="4222730"/>
            <a:ext cx="1580017" cy="842646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54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6" grpId="0" animBg="1"/>
      <p:bldP spid="7" grpId="0"/>
      <p:bldP spid="10" grpId="0" animBg="1"/>
      <p:bldP spid="11" grpId="0" animBg="1"/>
      <p:bldP spid="14" grpId="0" animBg="1"/>
      <p:bldP spid="1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IT ALL COMES FROM OUR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66" y="1843119"/>
            <a:ext cx="3688532" cy="54172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ORB DETAIL </a:t>
            </a:r>
            <a:r>
              <a:rPr lang="en-US" b="1" dirty="0">
                <a:solidFill>
                  <a:srgbClr val="808000"/>
                </a:solidFill>
              </a:rPr>
              <a:t>10/A7.8.12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8AB6BF-9C69-731C-ADEF-9931CA9C51CC}"/>
              </a:ext>
            </a:extLst>
          </p:cNvPr>
          <p:cNvSpPr txBox="1">
            <a:spLocks/>
          </p:cNvSpPr>
          <p:nvPr/>
        </p:nvSpPr>
        <p:spPr>
          <a:xfrm>
            <a:off x="838200" y="1214644"/>
            <a:ext cx="7255598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Why understanding our details is important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02E7617-6D4D-43FE-E245-94BBE458EF39}"/>
              </a:ext>
            </a:extLst>
          </p:cNvPr>
          <p:cNvSpPr txBox="1">
            <a:spLocks/>
          </p:cNvSpPr>
          <p:nvPr/>
        </p:nvSpPr>
        <p:spPr>
          <a:xfrm>
            <a:off x="4457561" y="1843119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ROUGH FRAMING</a:t>
            </a:r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23FB166-0CC3-A753-8665-2821FE73852F}"/>
              </a:ext>
            </a:extLst>
          </p:cNvPr>
          <p:cNvSpPr txBox="1">
            <a:spLocks/>
          </p:cNvSpPr>
          <p:nvPr/>
        </p:nvSpPr>
        <p:spPr>
          <a:xfrm>
            <a:off x="500976" y="6168664"/>
            <a:ext cx="3222084" cy="445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TYPICAL J-BOX MOUNTING </a:t>
            </a:r>
            <a:r>
              <a:rPr lang="en-US" sz="1400" b="1" dirty="0"/>
              <a:t>HEIGHTS</a:t>
            </a:r>
            <a:endParaRPr lang="en-US" sz="1600" b="1" dirty="0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62EA2C1-DDBA-6B7E-8057-473B6D141C5D}"/>
              </a:ext>
            </a:extLst>
          </p:cNvPr>
          <p:cNvSpPr/>
          <p:nvPr/>
        </p:nvSpPr>
        <p:spPr>
          <a:xfrm rot="16200000">
            <a:off x="3871756" y="3866219"/>
            <a:ext cx="344032" cy="477040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8DFF3AA-F7C7-6374-F5D1-188D6D0FE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52" r="28660"/>
          <a:stretch/>
        </p:blipFill>
        <p:spPr bwMode="auto">
          <a:xfrm>
            <a:off x="4397121" y="2418111"/>
            <a:ext cx="1695450" cy="3652350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466ABE2-25CB-EB7B-1274-0289448BE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021" r="25783"/>
          <a:stretch/>
        </p:blipFill>
        <p:spPr bwMode="auto">
          <a:xfrm>
            <a:off x="6243632" y="2418111"/>
            <a:ext cx="1332095" cy="3663438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0692D-9859-23DB-4F7B-BCB581B0F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06" y="2407023"/>
            <a:ext cx="3063625" cy="3674526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92ECC5-30E3-A31B-5350-8A1EF3474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0273" y="2794474"/>
            <a:ext cx="1431743" cy="1899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6A329-B941-7126-EBC7-43548BA36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3354" y="2922776"/>
            <a:ext cx="1641463" cy="1758422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4B422C38-7C81-0E2B-018A-88AD8C6D5017}"/>
              </a:ext>
            </a:extLst>
          </p:cNvPr>
          <p:cNvSpPr/>
          <p:nvPr/>
        </p:nvSpPr>
        <p:spPr>
          <a:xfrm rot="16200000">
            <a:off x="7810461" y="3866219"/>
            <a:ext cx="344032" cy="477040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276046C-11CE-366F-43D1-E7B496655583}"/>
              </a:ext>
            </a:extLst>
          </p:cNvPr>
          <p:cNvSpPr txBox="1">
            <a:spLocks/>
          </p:cNvSpPr>
          <p:nvPr/>
        </p:nvSpPr>
        <p:spPr>
          <a:xfrm>
            <a:off x="8533644" y="1865295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REACH RANGES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FA794D-8824-1D0F-4EC7-5BA044259F3F}"/>
              </a:ext>
            </a:extLst>
          </p:cNvPr>
          <p:cNvSpPr/>
          <p:nvPr/>
        </p:nvSpPr>
        <p:spPr>
          <a:xfrm>
            <a:off x="8320580" y="2407294"/>
            <a:ext cx="3358389" cy="2789387"/>
          </a:xfrm>
          <a:prstGeom prst="rect">
            <a:avLst/>
          </a:prstGeom>
          <a:noFill/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4EC57-CB69-B35B-E49C-3CA9E36E93CA}"/>
              </a:ext>
            </a:extLst>
          </p:cNvPr>
          <p:cNvSpPr/>
          <p:nvPr/>
        </p:nvSpPr>
        <p:spPr>
          <a:xfrm>
            <a:off x="9544050" y="3702861"/>
            <a:ext cx="234950" cy="424467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84849E-BB6B-C6A7-B4A0-99FAE4C1F32C}"/>
              </a:ext>
            </a:extLst>
          </p:cNvPr>
          <p:cNvSpPr/>
          <p:nvPr/>
        </p:nvSpPr>
        <p:spPr>
          <a:xfrm>
            <a:off x="11269549" y="3429000"/>
            <a:ext cx="234950" cy="424467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F62BFE-E8D0-8F38-3986-214478BB3136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9635638" y="4245258"/>
            <a:ext cx="0" cy="3083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41FB12-4D1C-107B-E0D3-B05CD643BF9D}"/>
              </a:ext>
            </a:extLst>
          </p:cNvPr>
          <p:cNvSpPr/>
          <p:nvPr/>
        </p:nvSpPr>
        <p:spPr>
          <a:xfrm>
            <a:off x="9547650" y="4066068"/>
            <a:ext cx="175975" cy="179190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6C0FB972-2C2D-47A9-A3EE-07ACF9AB6C6F}"/>
              </a:ext>
            </a:extLst>
          </p:cNvPr>
          <p:cNvSpPr txBox="1">
            <a:spLocks/>
          </p:cNvSpPr>
          <p:nvPr/>
        </p:nvSpPr>
        <p:spPr>
          <a:xfrm>
            <a:off x="8309613" y="5572616"/>
            <a:ext cx="3587111" cy="11615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808000"/>
                </a:solidFill>
              </a:rPr>
              <a:t>*NOTE</a:t>
            </a:r>
            <a:r>
              <a:rPr lang="en-US" b="1" dirty="0"/>
              <a:t> </a:t>
            </a:r>
            <a:r>
              <a:rPr lang="en-US" dirty="0"/>
              <a:t>THE REAL-WORLD IMPACT ACCESSIBLE </a:t>
            </a:r>
            <a:r>
              <a:rPr lang="en-US" b="1" dirty="0"/>
              <a:t>MINIMUMS</a:t>
            </a:r>
            <a:r>
              <a:rPr lang="en-US" dirty="0"/>
              <a:t> AND </a:t>
            </a:r>
            <a:r>
              <a:rPr lang="en-US" b="1" dirty="0"/>
              <a:t>MAXIMUMS </a:t>
            </a:r>
            <a:r>
              <a:rPr lang="en-US" dirty="0"/>
              <a:t>CAN HAVE ON THE USER EXPERIENCE.</a:t>
            </a:r>
            <a:endParaRPr lang="en-US" u="sng" dirty="0">
              <a:solidFill>
                <a:srgbClr val="808000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F5EF8B-7F09-A41F-8621-082D33ACCF6F}"/>
              </a:ext>
            </a:extLst>
          </p:cNvPr>
          <p:cNvCxnSpPr>
            <a:cxnSpLocks/>
          </p:cNvCxnSpPr>
          <p:nvPr/>
        </p:nvCxnSpPr>
        <p:spPr>
          <a:xfrm>
            <a:off x="9642475" y="4694054"/>
            <a:ext cx="0" cy="811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3CB42D2-A2CD-2510-1AEA-96350F89E69D}"/>
              </a:ext>
            </a:extLst>
          </p:cNvPr>
          <p:cNvCxnSpPr>
            <a:cxnSpLocks/>
          </p:cNvCxnSpPr>
          <p:nvPr/>
        </p:nvCxnSpPr>
        <p:spPr>
          <a:xfrm flipH="1">
            <a:off x="11269549" y="3932722"/>
            <a:ext cx="84251" cy="6209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45EF0B9-6127-CF3D-44D3-7F2525A4314D}"/>
              </a:ext>
            </a:extLst>
          </p:cNvPr>
          <p:cNvSpPr/>
          <p:nvPr/>
        </p:nvSpPr>
        <p:spPr>
          <a:xfrm>
            <a:off x="11269549" y="3790286"/>
            <a:ext cx="175975" cy="179190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7961FC4-4EBD-7CD0-0EFB-EF40E0DF6B18}"/>
              </a:ext>
            </a:extLst>
          </p:cNvPr>
          <p:cNvCxnSpPr>
            <a:cxnSpLocks/>
          </p:cNvCxnSpPr>
          <p:nvPr/>
        </p:nvCxnSpPr>
        <p:spPr>
          <a:xfrm flipH="1">
            <a:off x="9635638" y="4681198"/>
            <a:ext cx="1633911" cy="397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4014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9" grpId="0" animBg="1"/>
      <p:bldP spid="10" grpId="0"/>
      <p:bldP spid="12" grpId="0" animBg="1"/>
      <p:bldP spid="7" grpId="0" animBg="1"/>
      <p:bldP spid="13" grpId="0" animBg="1"/>
      <p:bldP spid="20" grpId="0" animBg="1"/>
      <p:bldP spid="23" grpId="0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IT ALL COMES FROM OUR DETAILS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940" y="1762836"/>
            <a:ext cx="4337517" cy="541728"/>
          </a:xfrm>
        </p:spPr>
        <p:txBody>
          <a:bodyPr>
            <a:normAutofit/>
          </a:bodyPr>
          <a:lstStyle/>
          <a:p>
            <a:r>
              <a:rPr lang="en-US" b="1" dirty="0"/>
              <a:t>ORB DETAIL </a:t>
            </a:r>
            <a:r>
              <a:rPr lang="en-US" b="1" dirty="0">
                <a:solidFill>
                  <a:srgbClr val="808000"/>
                </a:solidFill>
              </a:rPr>
              <a:t>45/A7.8.12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08AB6BF-9C69-731C-ADEF-9931CA9C51CC}"/>
              </a:ext>
            </a:extLst>
          </p:cNvPr>
          <p:cNvSpPr txBox="1">
            <a:spLocks/>
          </p:cNvSpPr>
          <p:nvPr/>
        </p:nvSpPr>
        <p:spPr>
          <a:xfrm>
            <a:off x="838199" y="1214644"/>
            <a:ext cx="6105809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What it means to specify a detail…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202E7617-6D4D-43FE-E245-94BBE458EF39}"/>
              </a:ext>
            </a:extLst>
          </p:cNvPr>
          <p:cNvSpPr txBox="1">
            <a:spLocks/>
          </p:cNvSpPr>
          <p:nvPr/>
        </p:nvSpPr>
        <p:spPr>
          <a:xfrm>
            <a:off x="4496026" y="1835876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ROUGH FRAMING</a:t>
            </a:r>
            <a:endParaRPr lang="en-US" dirty="0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23FB166-0CC3-A753-8665-2821FE73852F}"/>
              </a:ext>
            </a:extLst>
          </p:cNvPr>
          <p:cNvSpPr txBox="1">
            <a:spLocks/>
          </p:cNvSpPr>
          <p:nvPr/>
        </p:nvSpPr>
        <p:spPr>
          <a:xfrm>
            <a:off x="285940" y="5992194"/>
            <a:ext cx="2631529" cy="2683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REMOVABLE BASE CABINETS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A62EA2C1-DDBA-6B7E-8057-473B6D141C5D}"/>
              </a:ext>
            </a:extLst>
          </p:cNvPr>
          <p:cNvSpPr/>
          <p:nvPr/>
        </p:nvSpPr>
        <p:spPr>
          <a:xfrm rot="16200000">
            <a:off x="3893720" y="3793415"/>
            <a:ext cx="344032" cy="358242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6F2DF3-5893-9586-A299-1CC5C9D29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6" b="3467"/>
          <a:stretch/>
        </p:blipFill>
        <p:spPr>
          <a:xfrm>
            <a:off x="431085" y="2437774"/>
            <a:ext cx="3336736" cy="3421210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pic>
        <p:nvPicPr>
          <p:cNvPr id="8" name="Picture 7" descr="A sink in a bathroom&#10;&#10;Description automatically generated">
            <a:extLst>
              <a:ext uri="{FF2B5EF4-FFF2-40B4-BE49-F238E27FC236}">
                <a16:creationId xmlns:a16="http://schemas.microsoft.com/office/drawing/2014/main" id="{B9043486-8087-13DC-1B45-8B8065134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3"/>
          <a:stretch/>
        </p:blipFill>
        <p:spPr>
          <a:xfrm>
            <a:off x="4452132" y="2437774"/>
            <a:ext cx="3233115" cy="3421211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ABD6419E-829A-51D9-6858-0ED0F0479AC1}"/>
              </a:ext>
            </a:extLst>
          </p:cNvPr>
          <p:cNvSpPr/>
          <p:nvPr/>
        </p:nvSpPr>
        <p:spPr>
          <a:xfrm rot="16200000">
            <a:off x="7864671" y="3793415"/>
            <a:ext cx="344032" cy="358242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9D5D91F-2633-C37D-0A16-1D6BFA32A620}"/>
              </a:ext>
            </a:extLst>
          </p:cNvPr>
          <p:cNvSpPr txBox="1">
            <a:spLocks/>
          </p:cNvSpPr>
          <p:nvPr/>
        </p:nvSpPr>
        <p:spPr>
          <a:xfrm>
            <a:off x="8508522" y="1835876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REAL WORLD</a:t>
            </a:r>
            <a:endParaRPr lang="en-US" dirty="0"/>
          </a:p>
        </p:txBody>
      </p:sp>
      <p:pic>
        <p:nvPicPr>
          <p:cNvPr id="2052" name="Picture 4" descr="Wheelchair Accessible Home Bathroom - YouTube">
            <a:extLst>
              <a:ext uri="{FF2B5EF4-FFF2-40B4-BE49-F238E27FC236}">
                <a16:creationId xmlns:a16="http://schemas.microsoft.com/office/drawing/2014/main" id="{63A494F5-FD18-34FD-C190-CE2296A10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2340" r="14026" b="12422"/>
          <a:stretch/>
        </p:blipFill>
        <p:spPr bwMode="auto">
          <a:xfrm>
            <a:off x="8401455" y="2931560"/>
            <a:ext cx="3359460" cy="2425984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BCA703-B2CD-911E-55D0-37319828E978}"/>
              </a:ext>
            </a:extLst>
          </p:cNvPr>
          <p:cNvSpPr/>
          <p:nvPr/>
        </p:nvSpPr>
        <p:spPr>
          <a:xfrm>
            <a:off x="5771510" y="4539615"/>
            <a:ext cx="1172498" cy="699135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267C04-0714-042C-1309-5BF97DDDBC49}"/>
              </a:ext>
            </a:extLst>
          </p:cNvPr>
          <p:cNvCxnSpPr>
            <a:cxnSpLocks/>
          </p:cNvCxnSpPr>
          <p:nvPr/>
        </p:nvCxnSpPr>
        <p:spPr>
          <a:xfrm>
            <a:off x="6657975" y="5238750"/>
            <a:ext cx="983376" cy="8382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D6DFCA25-71D7-4D80-AA84-61FF4BDFC0E0}"/>
              </a:ext>
            </a:extLst>
          </p:cNvPr>
          <p:cNvSpPr/>
          <p:nvPr/>
        </p:nvSpPr>
        <p:spPr>
          <a:xfrm>
            <a:off x="6569987" y="5140808"/>
            <a:ext cx="175975" cy="179190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26354DF4-8A5A-2702-C3C3-9673851B3188}"/>
              </a:ext>
            </a:extLst>
          </p:cNvPr>
          <p:cNvSpPr txBox="1">
            <a:spLocks/>
          </p:cNvSpPr>
          <p:nvPr/>
        </p:nvSpPr>
        <p:spPr>
          <a:xfrm>
            <a:off x="8309614" y="5572616"/>
            <a:ext cx="3451301" cy="9383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808000"/>
                </a:solidFill>
              </a:rPr>
              <a:t>NOTE</a:t>
            </a:r>
            <a:r>
              <a:rPr lang="en-US" b="1" dirty="0"/>
              <a:t> </a:t>
            </a:r>
            <a:r>
              <a:rPr lang="en-US" dirty="0"/>
              <a:t>THE IMPORTANCE OF SOMETHING AS SIMPLE AS REMEMBERING TO </a:t>
            </a:r>
            <a:r>
              <a:rPr lang="en-US" b="1" dirty="0"/>
              <a:t>SPECIFY TO CONTINUE THE FINISH FLOORING </a:t>
            </a:r>
            <a:r>
              <a:rPr lang="en-US" dirty="0"/>
              <a:t>UNDER THE REMOVABLE CABINET.</a:t>
            </a:r>
            <a:endParaRPr lang="en-US" u="sng" dirty="0">
              <a:solidFill>
                <a:srgbClr val="808000"/>
              </a:solidFill>
            </a:endParaRPr>
          </a:p>
          <a:p>
            <a:pPr marL="0" indent="0">
              <a:buNone/>
            </a:pPr>
            <a:r>
              <a:rPr lang="en-US" b="1" dirty="0"/>
              <a:t>THIS DIRECTLY IMPACTS THE USER EXPERIENCE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E8C03B-71D2-F5EC-FA32-C9ABEF0DCA71}"/>
              </a:ext>
            </a:extLst>
          </p:cNvPr>
          <p:cNvCxnSpPr>
            <a:cxnSpLocks/>
          </p:cNvCxnSpPr>
          <p:nvPr/>
        </p:nvCxnSpPr>
        <p:spPr>
          <a:xfrm>
            <a:off x="7641351" y="6076950"/>
            <a:ext cx="57445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620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9" grpId="0" animBg="1"/>
      <p:bldP spid="10" grpId="0"/>
      <p:bldP spid="4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IT ALL COMES FROM OUR DETAILS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6D82DF-FAE3-D702-B6A9-B6088E17BA10}"/>
              </a:ext>
            </a:extLst>
          </p:cNvPr>
          <p:cNvSpPr txBox="1">
            <a:spLocks/>
          </p:cNvSpPr>
          <p:nvPr/>
        </p:nvSpPr>
        <p:spPr>
          <a:xfrm>
            <a:off x="838200" y="1214644"/>
            <a:ext cx="1955800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For units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2377BAA4-B530-7CE6-5415-2A53CA6D6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6492"/>
            <a:ext cx="4337517" cy="541728"/>
          </a:xfrm>
        </p:spPr>
        <p:txBody>
          <a:bodyPr>
            <a:normAutofit/>
          </a:bodyPr>
          <a:lstStyle/>
          <a:p>
            <a:r>
              <a:rPr lang="en-US" b="1" dirty="0"/>
              <a:t>ORB DETAIL </a:t>
            </a:r>
            <a:r>
              <a:rPr lang="en-US" b="1" dirty="0">
                <a:solidFill>
                  <a:srgbClr val="808000"/>
                </a:solidFill>
              </a:rPr>
              <a:t>39/A7.8.12</a:t>
            </a:r>
            <a:endParaRPr lang="en-US" dirty="0">
              <a:solidFill>
                <a:srgbClr val="808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99D9A-465D-F505-E5F3-D8552D22E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165" y="1571233"/>
            <a:ext cx="4545295" cy="4512967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ED7B0C-A3B1-79CF-3DB8-9D7283EF0D2A}"/>
              </a:ext>
            </a:extLst>
          </p:cNvPr>
          <p:cNvSpPr txBox="1">
            <a:spLocks/>
          </p:cNvSpPr>
          <p:nvPr/>
        </p:nvSpPr>
        <p:spPr>
          <a:xfrm>
            <a:off x="4739339" y="6268968"/>
            <a:ext cx="2949722" cy="445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POWER OUTLET LOCATIONS AND CLEARANCES AT GALLEY KITCHENS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FEEF26-EA71-F505-22EC-17335F8AEE80}"/>
              </a:ext>
            </a:extLst>
          </p:cNvPr>
          <p:cNvSpPr/>
          <p:nvPr/>
        </p:nvSpPr>
        <p:spPr>
          <a:xfrm>
            <a:off x="7689061" y="2853839"/>
            <a:ext cx="803130" cy="1632435"/>
          </a:xfrm>
          <a:prstGeom prst="rect">
            <a:avLst/>
          </a:prstGeom>
          <a:solidFill>
            <a:schemeClr val="accent6">
              <a:alpha val="20000"/>
            </a:schemeClr>
          </a:solidFill>
          <a:ln w="28575">
            <a:solidFill>
              <a:srgbClr val="FF000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0F01C2-7415-ABEC-EE64-DBE8330BC435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8551087" y="3366408"/>
            <a:ext cx="10747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53304420-5E34-B52B-CCCD-A94C7A482051}"/>
              </a:ext>
            </a:extLst>
          </p:cNvPr>
          <p:cNvSpPr/>
          <p:nvPr/>
        </p:nvSpPr>
        <p:spPr>
          <a:xfrm>
            <a:off x="8410593" y="3294220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52E314-9FA6-6525-6E0E-FC0898F54B44}"/>
              </a:ext>
            </a:extLst>
          </p:cNvPr>
          <p:cNvSpPr txBox="1"/>
          <p:nvPr/>
        </p:nvSpPr>
        <p:spPr>
          <a:xfrm>
            <a:off x="9625860" y="3168614"/>
            <a:ext cx="20570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GALLEY KITCHEN CLEARANCE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More info on this later.</a:t>
            </a:r>
          </a:p>
        </p:txBody>
      </p:sp>
    </p:spTree>
    <p:extLst>
      <p:ext uri="{BB962C8B-B14F-4D97-AF65-F5344CB8AC3E}">
        <p14:creationId xmlns:p14="http://schemas.microsoft.com/office/powerpoint/2010/main" val="22847542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216021-1ED6-EF92-D244-DF6A00398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83" y="3709037"/>
            <a:ext cx="4783282" cy="136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B3184F4E-7068-C677-7077-4DA9871C8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06"/>
          <a:stretch/>
        </p:blipFill>
        <p:spPr>
          <a:xfrm>
            <a:off x="6177272" y="5729018"/>
            <a:ext cx="3693899" cy="544997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ABC8D499-5C46-EEE2-3A13-62322183D1CA}"/>
              </a:ext>
            </a:extLst>
          </p:cNvPr>
          <p:cNvSpPr/>
          <p:nvPr/>
        </p:nvSpPr>
        <p:spPr>
          <a:xfrm rot="5400000">
            <a:off x="5384455" y="4944331"/>
            <a:ext cx="150084" cy="283542"/>
          </a:xfrm>
          <a:prstGeom prst="rect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02" y="583985"/>
            <a:ext cx="10515600" cy="7212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FROM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CODE</a:t>
            </a:r>
            <a:r>
              <a:rPr lang="en-US" b="1" dirty="0">
                <a:latin typeface="+mn-lt"/>
              </a:rPr>
              <a:t> TO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DETAIL</a:t>
            </a:r>
            <a:r>
              <a:rPr lang="en-US" b="1" dirty="0">
                <a:latin typeface="+mn-lt"/>
              </a:rPr>
              <a:t> TO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BUILD</a:t>
            </a:r>
            <a:r>
              <a:rPr lang="en-US" b="1" dirty="0">
                <a:latin typeface="+mn-lt"/>
              </a:rPr>
              <a:t> TO </a:t>
            </a:r>
            <a:r>
              <a:rPr lang="en-US" b="1" u="sng" dirty="0">
                <a:solidFill>
                  <a:srgbClr val="808000"/>
                </a:solidFill>
                <a:latin typeface="+mn-lt"/>
              </a:rPr>
              <a:t>CHECKLIST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A08BB-F2B9-0777-D2BF-8D294C332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11" b="2193"/>
          <a:stretch/>
        </p:blipFill>
        <p:spPr>
          <a:xfrm>
            <a:off x="1058687" y="3734736"/>
            <a:ext cx="4087436" cy="2647955"/>
          </a:xfrm>
          <a:prstGeom prst="rect">
            <a:avLst/>
          </a:prstGeom>
          <a:ln w="38100" cap="sq">
            <a:solidFill>
              <a:srgbClr val="808000"/>
            </a:solidFill>
            <a:prstDash val="solid"/>
            <a:miter lim="800000"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584C35-E8A4-03DE-3E38-F4836305CE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" t="85381" r="28130" b="-3"/>
          <a:stretch/>
        </p:blipFill>
        <p:spPr>
          <a:xfrm>
            <a:off x="6306295" y="2068903"/>
            <a:ext cx="4865680" cy="1027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AAC6C-6D05-261E-1025-4AC2642D8597}"/>
              </a:ext>
            </a:extLst>
          </p:cNvPr>
          <p:cNvSpPr/>
          <p:nvPr/>
        </p:nvSpPr>
        <p:spPr>
          <a:xfrm>
            <a:off x="1510324" y="6066009"/>
            <a:ext cx="1674891" cy="27160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B57A8E3-8231-8839-49D7-DE7F68E4FADB}"/>
              </a:ext>
            </a:extLst>
          </p:cNvPr>
          <p:cNvSpPr/>
          <p:nvPr/>
        </p:nvSpPr>
        <p:spPr>
          <a:xfrm>
            <a:off x="6076396" y="1949962"/>
            <a:ext cx="5394682" cy="102714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F15C44F6-471A-D473-75EB-E5456DA58F08}"/>
                  </a:ext>
                </a:extLst>
              </p14:cNvPr>
              <p14:cNvContentPartPr/>
              <p14:nvPr/>
            </p14:nvContentPartPr>
            <p14:xfrm>
              <a:off x="7198442" y="2621076"/>
              <a:ext cx="2437174" cy="45719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F15C44F6-471A-D473-75EB-E5456DA58F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4435" y="2513078"/>
                <a:ext cx="2544829" cy="261354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3262E501-A580-5171-B505-B64942F61546}"/>
              </a:ext>
            </a:extLst>
          </p:cNvPr>
          <p:cNvSpPr txBox="1"/>
          <p:nvPr/>
        </p:nvSpPr>
        <p:spPr>
          <a:xfrm>
            <a:off x="5962102" y="168581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69FC0CC-77F1-FBA6-F111-DFE0794E7A97}"/>
              </a:ext>
            </a:extLst>
          </p:cNvPr>
          <p:cNvSpPr/>
          <p:nvPr/>
        </p:nvSpPr>
        <p:spPr>
          <a:xfrm rot="5400000">
            <a:off x="8329906" y="3222627"/>
            <a:ext cx="483153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53E3F66A-39B5-771F-38C7-037E9F5D5950}"/>
              </a:ext>
            </a:extLst>
          </p:cNvPr>
          <p:cNvSpPr txBox="1">
            <a:spLocks/>
          </p:cNvSpPr>
          <p:nvPr/>
        </p:nvSpPr>
        <p:spPr>
          <a:xfrm>
            <a:off x="6079290" y="6303844"/>
            <a:ext cx="2388918" cy="36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PROCORE INSPECTION CHECKLIST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1BB2AA9-E7CD-D64A-5087-27367FEB915D}"/>
              </a:ext>
            </a:extLst>
          </p:cNvPr>
          <p:cNvGrpSpPr/>
          <p:nvPr/>
        </p:nvGrpSpPr>
        <p:grpSpPr>
          <a:xfrm>
            <a:off x="746987" y="3651437"/>
            <a:ext cx="4424400" cy="148320"/>
            <a:chOff x="950339" y="2693998"/>
            <a:chExt cx="4424400" cy="1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14:cNvPr>
                <p14:cNvContentPartPr/>
                <p14:nvPr/>
              </p14:nvContentPartPr>
              <p14:xfrm>
                <a:off x="950339" y="2778598"/>
                <a:ext cx="1440000" cy="28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7339" y="2715958"/>
                  <a:ext cx="1565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14:cNvPr>
                <p14:cNvContentPartPr/>
                <p14:nvPr/>
              </p14:nvContentPartPr>
              <p14:xfrm>
                <a:off x="1402859" y="2760598"/>
                <a:ext cx="559440" cy="2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40219" y="2697958"/>
                  <a:ext cx="685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14:cNvPr>
                <p14:cNvContentPartPr/>
                <p14:nvPr/>
              </p14:nvContentPartPr>
              <p14:xfrm>
                <a:off x="1439219" y="2751958"/>
                <a:ext cx="2106360" cy="90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76579" y="2689318"/>
                  <a:ext cx="2232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14:cNvPr>
                <p14:cNvContentPartPr/>
                <p14:nvPr/>
              </p14:nvContentPartPr>
              <p14:xfrm>
                <a:off x="2724779" y="2693998"/>
                <a:ext cx="400680" cy="3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662139" y="2631358"/>
                  <a:ext cx="5263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14:cNvPr>
                <p14:cNvContentPartPr/>
                <p14:nvPr/>
              </p14:nvContentPartPr>
              <p14:xfrm>
                <a:off x="2543699" y="2724958"/>
                <a:ext cx="411480" cy="1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81059" y="2661958"/>
                  <a:ext cx="5371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14:cNvPr>
                <p14:cNvContentPartPr/>
                <p14:nvPr/>
              </p14:nvContentPartPr>
              <p14:xfrm>
                <a:off x="2851499" y="2751598"/>
                <a:ext cx="2523240" cy="45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88499" y="2688958"/>
                  <a:ext cx="2648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14:cNvPr>
                <p14:cNvContentPartPr/>
                <p14:nvPr/>
              </p14:nvContentPartPr>
              <p14:xfrm>
                <a:off x="4616939" y="2788318"/>
                <a:ext cx="1800" cy="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554299" y="2725318"/>
                  <a:ext cx="1274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14:cNvPr>
                <p14:cNvContentPartPr/>
                <p14:nvPr/>
              </p14:nvContentPartPr>
              <p14:xfrm>
                <a:off x="4471859" y="2806318"/>
                <a:ext cx="797400" cy="18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09219" y="2743678"/>
                  <a:ext cx="923040" cy="1443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24302-312F-93F0-9BF8-9637F0341FFD}"/>
              </a:ext>
            </a:extLst>
          </p:cNvPr>
          <p:cNvCxnSpPr>
            <a:cxnSpLocks/>
          </p:cNvCxnSpPr>
          <p:nvPr/>
        </p:nvCxnSpPr>
        <p:spPr>
          <a:xfrm>
            <a:off x="966081" y="3723032"/>
            <a:ext cx="19273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F51AE3-57E0-C53B-84D0-BEECC21BCC1B}"/>
              </a:ext>
            </a:extLst>
          </p:cNvPr>
          <p:cNvCxnSpPr>
            <a:cxnSpLocks/>
          </p:cNvCxnSpPr>
          <p:nvPr/>
        </p:nvCxnSpPr>
        <p:spPr>
          <a:xfrm flipV="1">
            <a:off x="2893435" y="3535808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951987-897A-C0DB-4FBD-B9BDDE7CD2F1}"/>
              </a:ext>
            </a:extLst>
          </p:cNvPr>
          <p:cNvCxnSpPr>
            <a:cxnSpLocks/>
          </p:cNvCxnSpPr>
          <p:nvPr/>
        </p:nvCxnSpPr>
        <p:spPr>
          <a:xfrm flipH="1" flipV="1">
            <a:off x="3008276" y="3527600"/>
            <a:ext cx="115559" cy="395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7059002-A00E-6ECE-8594-10FB083B6FE0}"/>
              </a:ext>
            </a:extLst>
          </p:cNvPr>
          <p:cNvCxnSpPr>
            <a:cxnSpLocks/>
          </p:cNvCxnSpPr>
          <p:nvPr/>
        </p:nvCxnSpPr>
        <p:spPr>
          <a:xfrm flipV="1">
            <a:off x="3114803" y="3721791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610117-E89C-E045-9A8A-9A53AB1F9E7B}"/>
              </a:ext>
            </a:extLst>
          </p:cNvPr>
          <p:cNvCxnSpPr>
            <a:cxnSpLocks/>
          </p:cNvCxnSpPr>
          <p:nvPr/>
        </p:nvCxnSpPr>
        <p:spPr>
          <a:xfrm>
            <a:off x="3238676" y="3718037"/>
            <a:ext cx="2079051" cy="3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98E7835-DB81-CBBB-F5E3-89CB04FDBE0D}"/>
              </a:ext>
            </a:extLst>
          </p:cNvPr>
          <p:cNvSpPr txBox="1"/>
          <p:nvPr/>
        </p:nvSpPr>
        <p:spPr>
          <a:xfrm>
            <a:off x="837557" y="353456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B9137D-4355-8CBA-742E-F941B2F1B55B}"/>
              </a:ext>
            </a:extLst>
          </p:cNvPr>
          <p:cNvSpPr txBox="1"/>
          <p:nvPr/>
        </p:nvSpPr>
        <p:spPr>
          <a:xfrm>
            <a:off x="837557" y="1380560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6AC48FC-A5EA-610D-E1B6-D05019033AAC}"/>
              </a:ext>
            </a:extLst>
          </p:cNvPr>
          <p:cNvSpPr/>
          <p:nvPr/>
        </p:nvSpPr>
        <p:spPr>
          <a:xfrm rot="5400000">
            <a:off x="1681089" y="3206916"/>
            <a:ext cx="556792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8A02084F-C628-F21D-C9DC-B8ABDEF22520}"/>
              </a:ext>
            </a:extLst>
          </p:cNvPr>
          <p:cNvSpPr/>
          <p:nvPr/>
        </p:nvSpPr>
        <p:spPr>
          <a:xfrm>
            <a:off x="5523719" y="2309486"/>
            <a:ext cx="150084" cy="2851658"/>
          </a:xfrm>
          <a:prstGeom prst="rect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2F4CB31B-8F2D-218F-0DE0-77E339962EF9}"/>
              </a:ext>
            </a:extLst>
          </p:cNvPr>
          <p:cNvSpPr/>
          <p:nvPr/>
        </p:nvSpPr>
        <p:spPr>
          <a:xfrm>
            <a:off x="5525734" y="2233075"/>
            <a:ext cx="449027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BDC87B16-5669-1727-1E8C-C40A54FCF70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317207" y="1394273"/>
            <a:ext cx="3854179" cy="1585300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756B1A9-1952-767B-2D7C-4E420AA025BE}"/>
              </a:ext>
            </a:extLst>
          </p:cNvPr>
          <p:cNvSpPr/>
          <p:nvPr/>
        </p:nvSpPr>
        <p:spPr>
          <a:xfrm>
            <a:off x="2482709" y="2089007"/>
            <a:ext cx="2625072" cy="204584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54AC41-2CD8-BD90-F2C8-81E26D054484}"/>
              </a:ext>
            </a:extLst>
          </p:cNvPr>
          <p:cNvSpPr/>
          <p:nvPr/>
        </p:nvSpPr>
        <p:spPr>
          <a:xfrm>
            <a:off x="1356547" y="2260097"/>
            <a:ext cx="3751234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036B5FF-2C9A-0FC9-2843-0B3C6941D766}"/>
              </a:ext>
            </a:extLst>
          </p:cNvPr>
          <p:cNvSpPr/>
          <p:nvPr/>
        </p:nvSpPr>
        <p:spPr>
          <a:xfrm>
            <a:off x="1356548" y="2410245"/>
            <a:ext cx="2093883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61A30BB-4373-EC9A-D10C-689DD6D0A00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29020" y="5752684"/>
            <a:ext cx="1444952" cy="497664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085C63FA-46E1-E968-93BE-4DDCD59459AC}"/>
              </a:ext>
            </a:extLst>
          </p:cNvPr>
          <p:cNvSpPr/>
          <p:nvPr/>
        </p:nvSpPr>
        <p:spPr>
          <a:xfrm>
            <a:off x="6183269" y="5734832"/>
            <a:ext cx="5290703" cy="539183"/>
          </a:xfrm>
          <a:prstGeom prst="rect">
            <a:avLst/>
          </a:prstGeom>
          <a:noFill/>
          <a:ln w="3810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D746B4-9D6B-18DE-71C0-1A6F9B5A3EFB}"/>
              </a:ext>
            </a:extLst>
          </p:cNvPr>
          <p:cNvSpPr txBox="1"/>
          <p:nvPr/>
        </p:nvSpPr>
        <p:spPr>
          <a:xfrm>
            <a:off x="5974761" y="5509195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3F52C6-55A2-0E65-1F39-EB21989C0676}"/>
              </a:ext>
            </a:extLst>
          </p:cNvPr>
          <p:cNvSpPr txBox="1"/>
          <p:nvPr/>
        </p:nvSpPr>
        <p:spPr>
          <a:xfrm>
            <a:off x="5971101" y="361509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878BF92D-C8AE-908D-C294-B542A665445E}"/>
              </a:ext>
            </a:extLst>
          </p:cNvPr>
          <p:cNvSpPr/>
          <p:nvPr/>
        </p:nvSpPr>
        <p:spPr>
          <a:xfrm rot="5400000">
            <a:off x="8308647" y="5258572"/>
            <a:ext cx="483153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262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6" grpId="0" animBg="1"/>
      <p:bldP spid="3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PURPOSE OF THIS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871" y="2457450"/>
            <a:ext cx="10294257" cy="39243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To give a generalized </a:t>
            </a:r>
            <a:r>
              <a:rPr lang="en-US" sz="3600" b="1" dirty="0"/>
              <a:t>overview</a:t>
            </a:r>
            <a:r>
              <a:rPr lang="en-US" sz="3600" dirty="0"/>
              <a:t> of the importance of accessibility.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3600" dirty="0"/>
              <a:t>To better understand an </a:t>
            </a:r>
            <a:r>
              <a:rPr lang="en-US" sz="3600" b="1" dirty="0"/>
              <a:t>aspect of our job </a:t>
            </a:r>
            <a:r>
              <a:rPr lang="en-US" sz="3600" dirty="0"/>
              <a:t>that you may not be familiar with.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become more informed about the </a:t>
            </a:r>
            <a:r>
              <a:rPr lang="en-US" sz="3600" b="1" dirty="0"/>
              <a:t>impact</a:t>
            </a:r>
            <a:r>
              <a:rPr lang="en-US" sz="3600" dirty="0"/>
              <a:t> of our design decisions </a:t>
            </a:r>
            <a:r>
              <a:rPr lang="en-US" sz="3600" b="1" dirty="0"/>
              <a:t>during construction </a:t>
            </a:r>
            <a:r>
              <a:rPr lang="en-US" sz="3600" dirty="0"/>
              <a:t>and in </a:t>
            </a:r>
            <a:r>
              <a:rPr lang="en-US" sz="3600" b="1" dirty="0"/>
              <a:t>the real world.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121490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620"/>
            <a:ext cx="10515600" cy="72129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PROCORE INSPECTION CHECKLISTS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C04F5-A7B5-391D-C59A-3A32B82C4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76"/>
          <a:stretch/>
        </p:blipFill>
        <p:spPr>
          <a:xfrm>
            <a:off x="6636486" y="1575300"/>
            <a:ext cx="4568592" cy="4405785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0C71A5-081A-F383-1DAB-3A6A2EB9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922" y="1575301"/>
            <a:ext cx="4973276" cy="4405785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</p:spTree>
    <p:extLst>
      <p:ext uri="{BB962C8B-B14F-4D97-AF65-F5344CB8AC3E}">
        <p14:creationId xmlns:p14="http://schemas.microsoft.com/office/powerpoint/2010/main" val="301402874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7" y="2578087"/>
            <a:ext cx="11021085" cy="17018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ACCESSIBILITY DETAILS IN THE REAL WORLD - </a:t>
            </a:r>
            <a:r>
              <a:rPr lang="en-US" b="1" dirty="0">
                <a:latin typeface="+mn-lt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338841124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33D16B-D947-99E3-E6B0-E9460EA8DDFC}"/>
              </a:ext>
            </a:extLst>
          </p:cNvPr>
          <p:cNvSpPr/>
          <p:nvPr/>
        </p:nvSpPr>
        <p:spPr>
          <a:xfrm>
            <a:off x="1041149" y="573764"/>
            <a:ext cx="10201979" cy="1282606"/>
          </a:xfrm>
          <a:prstGeom prst="rect">
            <a:avLst/>
          </a:prstGeom>
          <a:solidFill>
            <a:srgbClr val="808000">
              <a:alpha val="18000"/>
            </a:srgbClr>
          </a:solidFill>
          <a:ln w="3810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199" y="591100"/>
            <a:ext cx="8991600" cy="12826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LET’S SEE ACCESSIBILITY DETAILS IN THE REAL WORLD.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42BDD9F-ED68-6320-5801-CE4F70A28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256" y="2217738"/>
            <a:ext cx="10503764" cy="430075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/>
              <a:t>STATION 1 </a:t>
            </a:r>
            <a:r>
              <a:rPr lang="en-US" sz="2100" b="1" dirty="0"/>
              <a:t>-</a:t>
            </a:r>
            <a:r>
              <a:rPr lang="en-US" sz="2100" dirty="0"/>
              <a:t> </a:t>
            </a:r>
            <a:r>
              <a:rPr lang="en-US" sz="3600" b="1" dirty="0">
                <a:solidFill>
                  <a:srgbClr val="808000"/>
                </a:solidFill>
              </a:rPr>
              <a:t>J BOX HEIGHTS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Identify if the J BOX heights pass or fail the inspection</a:t>
            </a:r>
          </a:p>
          <a:p>
            <a:pPr>
              <a:lnSpc>
                <a:spcPct val="150000"/>
              </a:lnSpc>
            </a:pPr>
            <a:r>
              <a:rPr lang="en-US" sz="3600" b="1" u="sng" dirty="0"/>
              <a:t>STATION 2 </a:t>
            </a:r>
            <a:r>
              <a:rPr lang="en-US" sz="2100" b="1" dirty="0"/>
              <a:t> - </a:t>
            </a:r>
            <a:r>
              <a:rPr lang="en-US" sz="3600" b="1" dirty="0">
                <a:solidFill>
                  <a:srgbClr val="808000"/>
                </a:solidFill>
              </a:rPr>
              <a:t>MOCK TOILET and GRAB BAR BLOCKING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Identify if the blocking location/dimensions pass or fail the inspection</a:t>
            </a:r>
          </a:p>
          <a:p>
            <a:pPr>
              <a:lnSpc>
                <a:spcPct val="150000"/>
              </a:lnSpc>
            </a:pPr>
            <a:r>
              <a:rPr lang="en-US" sz="3600" b="1" u="sng" dirty="0"/>
              <a:t>STATION 3 	</a:t>
            </a:r>
            <a:r>
              <a:rPr lang="en-US" sz="2100" dirty="0"/>
              <a:t>- </a:t>
            </a:r>
            <a:r>
              <a:rPr lang="en-US" sz="3600" b="1" dirty="0">
                <a:solidFill>
                  <a:srgbClr val="808000"/>
                </a:solidFill>
              </a:rPr>
              <a:t>GALLEY KITCHEN CLEARANCES</a:t>
            </a:r>
          </a:p>
          <a:p>
            <a:pPr lvl="1">
              <a:lnSpc>
                <a:spcPct val="150000"/>
              </a:lnSpc>
            </a:pPr>
            <a:r>
              <a:rPr lang="en-US" sz="3200" dirty="0"/>
              <a:t>Identify if the galley kitchen meets the required clear space between the two opposing sides</a:t>
            </a:r>
          </a:p>
          <a:p>
            <a:endParaRPr lang="en-US" sz="3600" b="1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56019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solidFill>
                  <a:srgbClr val="808000"/>
                </a:solidFill>
                <a:latin typeface="+mn-lt"/>
              </a:rPr>
              <a:t>*NOTE 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A90522-BB00-013F-14CF-0A895A269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4412"/>
            <a:ext cx="10515600" cy="2289175"/>
          </a:xfrm>
        </p:spPr>
        <p:txBody>
          <a:bodyPr>
            <a:normAutofit/>
          </a:bodyPr>
          <a:lstStyle/>
          <a:p>
            <a:r>
              <a:rPr lang="en-US" sz="4800" dirty="0"/>
              <a:t>LET IT BE KNOWN THAT </a:t>
            </a:r>
            <a:r>
              <a:rPr lang="en-US" sz="4800" b="1" dirty="0"/>
              <a:t>A PERMIT </a:t>
            </a:r>
            <a:r>
              <a:rPr lang="en-US" sz="4800" dirty="0"/>
              <a:t>FROM THE CITY </a:t>
            </a:r>
            <a:r>
              <a:rPr lang="en-US" sz="4800" b="1" dirty="0"/>
              <a:t>DOES NOT EXCUSE YOU FROM LAWSUITS</a:t>
            </a:r>
            <a:r>
              <a:rPr lang="en-US" sz="4800" dirty="0"/>
              <a:t>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3590505549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7" y="2896034"/>
            <a:ext cx="11021085" cy="1065932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THE </a:t>
            </a:r>
            <a:r>
              <a:rPr lang="en-US" b="1" dirty="0">
                <a:latin typeface="+mn-lt"/>
              </a:rPr>
              <a:t>NEGATIVE</a:t>
            </a:r>
            <a:r>
              <a:rPr lang="en-US" dirty="0">
                <a:latin typeface="+mn-lt"/>
              </a:rPr>
              <a:t> POSSIBILITIES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218672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REAL WORLD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86A126-13FD-1BB9-0BEA-CACD921A0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1179"/>
            <a:ext cx="5718534" cy="4017924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DCD25A-F072-8916-53E4-417761A8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306" y="2121179"/>
            <a:ext cx="4488494" cy="1782930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4464FD-914A-D559-0D54-039C02900963}"/>
              </a:ext>
            </a:extLst>
          </p:cNvPr>
          <p:cNvSpPr txBox="1">
            <a:spLocks/>
          </p:cNvSpPr>
          <p:nvPr/>
        </p:nvSpPr>
        <p:spPr>
          <a:xfrm>
            <a:off x="838199" y="1214644"/>
            <a:ext cx="2330513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Syracuse, NY</a:t>
            </a:r>
          </a:p>
        </p:txBody>
      </p:sp>
    </p:spTree>
    <p:extLst>
      <p:ext uri="{BB962C8B-B14F-4D97-AF65-F5344CB8AC3E}">
        <p14:creationId xmlns:p14="http://schemas.microsoft.com/office/powerpoint/2010/main" val="2748602409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20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REAL WORLD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54EB4-3838-F884-E022-88C80A05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6372"/>
            <a:ext cx="5107096" cy="4754608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05BB1-69ED-B973-A895-8A64A5DF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06" y="1756372"/>
            <a:ext cx="5039428" cy="2791215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7FEDB33-0091-3EAC-A24C-8CDA7D00FBA0}"/>
              </a:ext>
            </a:extLst>
          </p:cNvPr>
          <p:cNvSpPr txBox="1">
            <a:spLocks/>
          </p:cNvSpPr>
          <p:nvPr/>
        </p:nvSpPr>
        <p:spPr>
          <a:xfrm>
            <a:off x="838199" y="1214644"/>
            <a:ext cx="2330513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808000"/>
                </a:solidFill>
                <a:latin typeface="+mn-lt"/>
              </a:rPr>
              <a:t>Galena, KS</a:t>
            </a:r>
          </a:p>
        </p:txBody>
      </p:sp>
    </p:spTree>
    <p:extLst>
      <p:ext uri="{BB962C8B-B14F-4D97-AF65-F5344CB8AC3E}">
        <p14:creationId xmlns:p14="http://schemas.microsoft.com/office/powerpoint/2010/main" val="291720843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68754" cy="1282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8000"/>
                </a:solidFill>
                <a:latin typeface="+mn-lt"/>
              </a:rPr>
              <a:t>BACKGROUND: </a:t>
            </a:r>
            <a:r>
              <a:rPr lang="en-US" b="1" dirty="0">
                <a:latin typeface="+mn-lt"/>
              </a:rPr>
              <a:t>ACCESSIBILITY STANDARDS COME FROM…?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591"/>
            <a:ext cx="6121400" cy="3308553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/>
              <a:t>Four (4) </a:t>
            </a:r>
            <a:r>
              <a:rPr lang="en-US" sz="3200" dirty="0"/>
              <a:t>main sources for accessibility standards that influence how </a:t>
            </a:r>
            <a:r>
              <a:rPr lang="en-US" sz="3200" b="1" dirty="0"/>
              <a:t>we</a:t>
            </a:r>
            <a:r>
              <a:rPr lang="en-US" sz="3200" dirty="0"/>
              <a:t> design and inspect our projects.</a:t>
            </a:r>
          </a:p>
          <a:p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Fair Housing Act Design Manual (</a:t>
            </a:r>
            <a:r>
              <a:rPr lang="en-US" sz="2400" b="1" dirty="0"/>
              <a:t>FHA</a:t>
            </a:r>
            <a:r>
              <a:rPr lang="en-US" sz="24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Building code (</a:t>
            </a:r>
            <a:r>
              <a:rPr lang="en-US" sz="2400" b="1" dirty="0"/>
              <a:t>IBC</a:t>
            </a:r>
            <a:r>
              <a:rPr lang="en-US" sz="2400" dirty="0"/>
              <a:t>, referencing ANSI A117.1)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Americans with Disabilities Act Standards for Accessible Design (</a:t>
            </a:r>
            <a:r>
              <a:rPr lang="en-US" sz="2400" b="1" dirty="0"/>
              <a:t>ADA</a:t>
            </a:r>
            <a:r>
              <a:rPr lang="en-US" sz="2400" dirty="0"/>
              <a:t>)</a:t>
            </a:r>
          </a:p>
        </p:txBody>
      </p:sp>
      <p:pic>
        <p:nvPicPr>
          <p:cNvPr id="2050" name="Picture 2" descr="HUD Fair Housing Act Design Manual - A Manual to Assist Designers and  Builders Meeting the Accessibility Requirements of the Fair Housing Act |  WBDG - Whole Building Design Guide">
            <a:extLst>
              <a:ext uri="{FF2B5EF4-FFF2-40B4-BE49-F238E27FC236}">
                <a16:creationId xmlns:a16="http://schemas.microsoft.com/office/drawing/2014/main" id="{5DA7A4B9-D987-7ED7-6296-A3A51C2D7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6" y="1409606"/>
            <a:ext cx="1943103" cy="2518262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CC A117.1-2009 Standard and Commentary: Accessible and Usable Buildings  and Facilities">
            <a:extLst>
              <a:ext uri="{FF2B5EF4-FFF2-40B4-BE49-F238E27FC236}">
                <a16:creationId xmlns:a16="http://schemas.microsoft.com/office/drawing/2014/main" id="{C3F6F24B-14A4-9DC6-D58B-DC8C85BB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51"/>
          <a:stretch/>
        </p:blipFill>
        <p:spPr bwMode="auto">
          <a:xfrm>
            <a:off x="9410697" y="1409606"/>
            <a:ext cx="1943104" cy="2518262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DA Standards for Accessible Design | ADA.gov">
            <a:extLst>
              <a:ext uri="{FF2B5EF4-FFF2-40B4-BE49-F238E27FC236}">
                <a16:creationId xmlns:a16="http://schemas.microsoft.com/office/drawing/2014/main" id="{D72FCF7C-2583-BA90-BC87-5EC531E8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96" y="4087215"/>
            <a:ext cx="1943103" cy="2595610"/>
          </a:xfrm>
          <a:prstGeom prst="rect">
            <a:avLst/>
          </a:prstGeom>
          <a:noFill/>
          <a:ln w="28575">
            <a:solidFill>
              <a:srgbClr val="808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BF26D8-2009-DE2C-E75D-E0F1690B9C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05" t="50396" r="68022" b="16859"/>
          <a:stretch/>
        </p:blipFill>
        <p:spPr>
          <a:xfrm>
            <a:off x="9410696" y="4087215"/>
            <a:ext cx="1943104" cy="2595610"/>
          </a:xfrm>
          <a:prstGeom prst="rect">
            <a:avLst/>
          </a:prstGeom>
          <a:ln w="28575" cap="sq">
            <a:noFill/>
            <a:miter lim="800000"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5160AD-BBF6-5204-29C4-7ABE8E476019}"/>
              </a:ext>
            </a:extLst>
          </p:cNvPr>
          <p:cNvSpPr txBox="1"/>
          <p:nvPr/>
        </p:nvSpPr>
        <p:spPr>
          <a:xfrm>
            <a:off x="838200" y="5388904"/>
            <a:ext cx="6007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808000"/>
                </a:solidFill>
              </a:rPr>
              <a:t>4.     *</a:t>
            </a:r>
            <a:r>
              <a:rPr lang="en-US" sz="2200" dirty="0">
                <a:solidFill>
                  <a:srgbClr val="808000"/>
                </a:solidFill>
              </a:rPr>
              <a:t>Terry </a:t>
            </a:r>
            <a:r>
              <a:rPr lang="en-US" sz="2200" dirty="0" err="1">
                <a:solidFill>
                  <a:srgbClr val="808000"/>
                </a:solidFill>
              </a:rPr>
              <a:t>Kitay</a:t>
            </a:r>
            <a:r>
              <a:rPr lang="en-US" sz="2200" dirty="0">
                <a:solidFill>
                  <a:srgbClr val="808000"/>
                </a:solidFill>
              </a:rPr>
              <a:t> of Baker Donelson </a:t>
            </a:r>
            <a:r>
              <a:rPr lang="en-US" sz="2200" b="1" dirty="0">
                <a:solidFill>
                  <a:srgbClr val="808000"/>
                </a:solidFill>
              </a:rPr>
              <a:t>(Tolerances)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FB8DA4-B50F-BE6D-5A95-084CE87F7229}"/>
              </a:ext>
            </a:extLst>
          </p:cNvPr>
          <p:cNvSpPr/>
          <p:nvPr/>
        </p:nvSpPr>
        <p:spPr>
          <a:xfrm>
            <a:off x="9367838" y="4043362"/>
            <a:ext cx="2024062" cy="2681287"/>
          </a:xfrm>
          <a:prstGeom prst="rect">
            <a:avLst/>
          </a:prstGeom>
          <a:noFill/>
          <a:ln w="28575">
            <a:solidFill>
              <a:srgbClr val="8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A7F650-AFD5-E440-4C25-78F03B6D4B40}"/>
              </a:ext>
            </a:extLst>
          </p:cNvPr>
          <p:cNvSpPr/>
          <p:nvPr/>
        </p:nvSpPr>
        <p:spPr>
          <a:xfrm>
            <a:off x="800100" y="5423156"/>
            <a:ext cx="5745555" cy="396636"/>
          </a:xfrm>
          <a:prstGeom prst="rect">
            <a:avLst/>
          </a:prstGeom>
          <a:noFill/>
          <a:ln w="28575">
            <a:solidFill>
              <a:srgbClr val="8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420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667EA7-1E25-B68D-EB7A-98C53AB8E5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" t="9624" r="7271" b="10110"/>
          <a:stretch/>
        </p:blipFill>
        <p:spPr>
          <a:xfrm>
            <a:off x="5180845" y="1741212"/>
            <a:ext cx="5953880" cy="3375572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*FOR MORE ACCESSIBILITY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696" y="5572181"/>
            <a:ext cx="10297279" cy="9206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Terry </a:t>
            </a:r>
            <a:r>
              <a:rPr lang="en-US" sz="3200" dirty="0" err="1"/>
              <a:t>Kitay</a:t>
            </a:r>
            <a:r>
              <a:rPr lang="en-US" sz="3200" dirty="0"/>
              <a:t> “</a:t>
            </a:r>
            <a:r>
              <a:rPr lang="en-US" sz="3200" b="1" dirty="0"/>
              <a:t>Housing Accessibility</a:t>
            </a:r>
            <a:r>
              <a:rPr lang="en-US" sz="3200" dirty="0"/>
              <a:t>” presentation is located on the server in the ORB Resource Library &gt; Accessibility Items</a:t>
            </a: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085EBF1-6C29-250A-F7B6-BAFC53EE1F54}"/>
              </a:ext>
            </a:extLst>
          </p:cNvPr>
          <p:cNvSpPr txBox="1">
            <a:spLocks/>
          </p:cNvSpPr>
          <p:nvPr/>
        </p:nvSpPr>
        <p:spPr>
          <a:xfrm>
            <a:off x="932696" y="1703481"/>
            <a:ext cx="4144130" cy="27749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808000"/>
                </a:solidFill>
              </a:rPr>
              <a:t>“ Theresa L. "Terry" </a:t>
            </a:r>
            <a:r>
              <a:rPr lang="en-US" sz="3200" b="1" dirty="0" err="1">
                <a:solidFill>
                  <a:srgbClr val="808000"/>
                </a:solidFill>
              </a:rPr>
              <a:t>Kitay</a:t>
            </a:r>
            <a:r>
              <a:rPr lang="en-US" sz="3200" b="1" dirty="0">
                <a:solidFill>
                  <a:srgbClr val="808000"/>
                </a:solidFill>
              </a:rPr>
              <a:t> focuses her practice on defense and preventive representation of clients in the housing industry in all civil rights matters.”</a:t>
            </a:r>
            <a:endParaRPr lang="en-US" sz="2400" b="1" dirty="0">
              <a:solidFill>
                <a:srgbClr val="8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ED17AD-4FD3-120D-8A4B-38DD9ED99974}"/>
              </a:ext>
            </a:extLst>
          </p:cNvPr>
          <p:cNvSpPr txBox="1"/>
          <p:nvPr/>
        </p:nvSpPr>
        <p:spPr>
          <a:xfrm>
            <a:off x="2352676" y="4785187"/>
            <a:ext cx="2724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808000"/>
                </a:solidFill>
                <a:effectLst/>
                <a:latin typeface="ITC Berkeley Old Style W01"/>
              </a:rPr>
              <a:t>- Baker Donelson Website.</a:t>
            </a:r>
            <a:endParaRPr lang="en-US" dirty="0">
              <a:solidFill>
                <a:srgbClr val="8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01284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02" y="583985"/>
            <a:ext cx="10515600" cy="72129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FROM </a:t>
            </a:r>
            <a:r>
              <a:rPr lang="en-US" b="1" dirty="0">
                <a:solidFill>
                  <a:srgbClr val="808000"/>
                </a:solidFill>
                <a:latin typeface="+mn-lt"/>
              </a:rPr>
              <a:t>CODE</a:t>
            </a:r>
            <a:r>
              <a:rPr lang="en-US" b="1" dirty="0">
                <a:latin typeface="+mn-lt"/>
              </a:rPr>
              <a:t> TO </a:t>
            </a:r>
            <a:r>
              <a:rPr lang="en-US" b="1" u="sng" dirty="0">
                <a:solidFill>
                  <a:srgbClr val="808000"/>
                </a:solidFill>
                <a:latin typeface="+mn-lt"/>
              </a:rPr>
              <a:t>DETAIL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A08BB-F2B9-0777-D2BF-8D294C3322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11" b="2193"/>
          <a:stretch/>
        </p:blipFill>
        <p:spPr>
          <a:xfrm>
            <a:off x="1058687" y="3937936"/>
            <a:ext cx="4087436" cy="2647955"/>
          </a:xfrm>
          <a:prstGeom prst="rect">
            <a:avLst/>
          </a:prstGeom>
          <a:ln w="38100" cap="sq">
            <a:solidFill>
              <a:srgbClr val="808000"/>
            </a:solidFill>
            <a:prstDash val="solid"/>
            <a:miter lim="800000"/>
          </a:ln>
          <a:effectLst/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1BB2AA9-E7CD-D64A-5087-27367FEB915D}"/>
              </a:ext>
            </a:extLst>
          </p:cNvPr>
          <p:cNvGrpSpPr/>
          <p:nvPr/>
        </p:nvGrpSpPr>
        <p:grpSpPr>
          <a:xfrm>
            <a:off x="746987" y="3854637"/>
            <a:ext cx="4424400" cy="148320"/>
            <a:chOff x="950339" y="2693998"/>
            <a:chExt cx="4424400" cy="14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14:cNvPr>
                <p14:cNvContentPartPr/>
                <p14:nvPr/>
              </p14:nvContentPartPr>
              <p14:xfrm>
                <a:off x="950339" y="2778598"/>
                <a:ext cx="1440000" cy="28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7D78069-4F67-252C-7A8F-B237924FDD5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7339" y="2715958"/>
                  <a:ext cx="156564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14:cNvPr>
                <p14:cNvContentPartPr/>
                <p14:nvPr/>
              </p14:nvContentPartPr>
              <p14:xfrm>
                <a:off x="1402859" y="2760598"/>
                <a:ext cx="559440" cy="2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AE02505-F564-3522-C0D1-EDCF4DB237A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40219" y="2697958"/>
                  <a:ext cx="685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14:cNvPr>
                <p14:cNvContentPartPr/>
                <p14:nvPr/>
              </p14:nvContentPartPr>
              <p14:xfrm>
                <a:off x="1439219" y="2751958"/>
                <a:ext cx="2106360" cy="90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A65F04E-BA45-7B1C-3EDE-9818D17C8FC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76579" y="2689318"/>
                  <a:ext cx="2232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14:cNvPr>
                <p14:cNvContentPartPr/>
                <p14:nvPr/>
              </p14:nvContentPartPr>
              <p14:xfrm>
                <a:off x="2724779" y="2693998"/>
                <a:ext cx="400680" cy="3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CDB6BD-B98A-2B1C-0C1D-EA402935E14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62139" y="2631358"/>
                  <a:ext cx="5263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14:cNvPr>
                <p14:cNvContentPartPr/>
                <p14:nvPr/>
              </p14:nvContentPartPr>
              <p14:xfrm>
                <a:off x="2543699" y="2724958"/>
                <a:ext cx="411480" cy="10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DCE5915-AC1E-1F4C-3429-30C58C0A086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481059" y="2661958"/>
                  <a:ext cx="5371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14:cNvPr>
                <p14:cNvContentPartPr/>
                <p14:nvPr/>
              </p14:nvContentPartPr>
              <p14:xfrm>
                <a:off x="2851499" y="2751598"/>
                <a:ext cx="2523240" cy="45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BE3C045-E645-454D-2669-8ABA4DB814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788499" y="2688958"/>
                  <a:ext cx="26488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14:cNvPr>
                <p14:cNvContentPartPr/>
                <p14:nvPr/>
              </p14:nvContentPartPr>
              <p14:xfrm>
                <a:off x="4616939" y="2788318"/>
                <a:ext cx="1800" cy="3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5B76869-4B23-0671-6F22-F3620C539DA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54299" y="2725318"/>
                  <a:ext cx="12744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14:cNvPr>
                <p14:cNvContentPartPr/>
                <p14:nvPr/>
              </p14:nvContentPartPr>
              <p14:xfrm>
                <a:off x="4471859" y="2806318"/>
                <a:ext cx="797400" cy="187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9D9191-0F76-0CD2-93F3-32150EDDF40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09219" y="2743678"/>
                  <a:ext cx="923040" cy="1443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FE24302-312F-93F0-9BF8-9637F0341FFD}"/>
              </a:ext>
            </a:extLst>
          </p:cNvPr>
          <p:cNvCxnSpPr>
            <a:cxnSpLocks/>
          </p:cNvCxnSpPr>
          <p:nvPr/>
        </p:nvCxnSpPr>
        <p:spPr>
          <a:xfrm>
            <a:off x="966081" y="3926232"/>
            <a:ext cx="192735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F51AE3-57E0-C53B-84D0-BEECC21BCC1B}"/>
              </a:ext>
            </a:extLst>
          </p:cNvPr>
          <p:cNvCxnSpPr>
            <a:cxnSpLocks/>
          </p:cNvCxnSpPr>
          <p:nvPr/>
        </p:nvCxnSpPr>
        <p:spPr>
          <a:xfrm flipV="1">
            <a:off x="2893435" y="3739008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E951987-897A-C0DB-4FBD-B9BDDE7CD2F1}"/>
              </a:ext>
            </a:extLst>
          </p:cNvPr>
          <p:cNvCxnSpPr>
            <a:cxnSpLocks/>
          </p:cNvCxnSpPr>
          <p:nvPr/>
        </p:nvCxnSpPr>
        <p:spPr>
          <a:xfrm flipH="1" flipV="1">
            <a:off x="3008276" y="3730800"/>
            <a:ext cx="115559" cy="3959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7059002-A00E-6ECE-8594-10FB083B6FE0}"/>
              </a:ext>
            </a:extLst>
          </p:cNvPr>
          <p:cNvCxnSpPr>
            <a:cxnSpLocks/>
          </p:cNvCxnSpPr>
          <p:nvPr/>
        </p:nvCxnSpPr>
        <p:spPr>
          <a:xfrm flipV="1">
            <a:off x="3114803" y="3924991"/>
            <a:ext cx="123873" cy="2041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610117-E89C-E045-9A8A-9A53AB1F9E7B}"/>
              </a:ext>
            </a:extLst>
          </p:cNvPr>
          <p:cNvCxnSpPr>
            <a:cxnSpLocks/>
          </p:cNvCxnSpPr>
          <p:nvPr/>
        </p:nvCxnSpPr>
        <p:spPr>
          <a:xfrm>
            <a:off x="3238676" y="3921237"/>
            <a:ext cx="2079051" cy="37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98E7835-DB81-CBBB-F5E3-89CB04FDBE0D}"/>
              </a:ext>
            </a:extLst>
          </p:cNvPr>
          <p:cNvSpPr txBox="1"/>
          <p:nvPr/>
        </p:nvSpPr>
        <p:spPr>
          <a:xfrm>
            <a:off x="837557" y="3737761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B9137D-4355-8CBA-742E-F941B2F1B55B}"/>
              </a:ext>
            </a:extLst>
          </p:cNvPr>
          <p:cNvSpPr txBox="1"/>
          <p:nvPr/>
        </p:nvSpPr>
        <p:spPr>
          <a:xfrm>
            <a:off x="837557" y="1698060"/>
            <a:ext cx="374964" cy="369332"/>
          </a:xfrm>
          <a:prstGeom prst="rect">
            <a:avLst/>
          </a:prstGeom>
          <a:solidFill>
            <a:schemeClr val="bg2"/>
          </a:solidFill>
          <a:ln w="38100">
            <a:solidFill>
              <a:srgbClr val="8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E6AC48FC-A5EA-610D-E1B6-D05019033AAC}"/>
              </a:ext>
            </a:extLst>
          </p:cNvPr>
          <p:cNvSpPr/>
          <p:nvPr/>
        </p:nvSpPr>
        <p:spPr>
          <a:xfrm rot="5400000">
            <a:off x="1732600" y="3472905"/>
            <a:ext cx="453770" cy="301776"/>
          </a:xfrm>
          <a:prstGeom prst="right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BDC87B16-5669-1727-1E8C-C40A54FCF7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17207" y="1711773"/>
            <a:ext cx="3854179" cy="1585300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8756B1A9-1952-767B-2D7C-4E420AA025BE}"/>
              </a:ext>
            </a:extLst>
          </p:cNvPr>
          <p:cNvSpPr/>
          <p:nvPr/>
        </p:nvSpPr>
        <p:spPr>
          <a:xfrm>
            <a:off x="2482709" y="2406507"/>
            <a:ext cx="2625072" cy="204584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A54AC41-2CD8-BD90-F2C8-81E26D054484}"/>
              </a:ext>
            </a:extLst>
          </p:cNvPr>
          <p:cNvSpPr/>
          <p:nvPr/>
        </p:nvSpPr>
        <p:spPr>
          <a:xfrm>
            <a:off x="1356547" y="2577597"/>
            <a:ext cx="3751234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036B5FF-2C9A-0FC9-2843-0B3C6941D766}"/>
              </a:ext>
            </a:extLst>
          </p:cNvPr>
          <p:cNvSpPr/>
          <p:nvPr/>
        </p:nvSpPr>
        <p:spPr>
          <a:xfrm>
            <a:off x="1356548" y="2727745"/>
            <a:ext cx="2093883" cy="178749"/>
          </a:xfrm>
          <a:prstGeom prst="rect">
            <a:avLst/>
          </a:prstGeom>
          <a:solidFill>
            <a:schemeClr val="accent6">
              <a:alpha val="32000"/>
            </a:schemeClr>
          </a:solidFill>
          <a:ln w="31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6B1C0C-49D2-ADD7-2B16-0089BDF1E7C6}"/>
              </a:ext>
            </a:extLst>
          </p:cNvPr>
          <p:cNvSpPr txBox="1">
            <a:spLocks/>
          </p:cNvSpPr>
          <p:nvPr/>
        </p:nvSpPr>
        <p:spPr>
          <a:xfrm>
            <a:off x="851102" y="1184560"/>
            <a:ext cx="5812248" cy="541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Let’s take a closer look…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82C8A3-2CD1-2568-6895-A6BDBB9D5E86}"/>
              </a:ext>
            </a:extLst>
          </p:cNvPr>
          <p:cNvSpPr txBox="1">
            <a:spLocks/>
          </p:cNvSpPr>
          <p:nvPr/>
        </p:nvSpPr>
        <p:spPr>
          <a:xfrm>
            <a:off x="5367253" y="1839665"/>
            <a:ext cx="3355128" cy="13295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Most constraints are derived from the code…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60D76E-A982-45C0-C2BB-FD3EDFDBFE42}"/>
              </a:ext>
            </a:extLst>
          </p:cNvPr>
          <p:cNvSpPr txBox="1">
            <a:spLocks/>
          </p:cNvSpPr>
          <p:nvPr/>
        </p:nvSpPr>
        <p:spPr>
          <a:xfrm>
            <a:off x="5367253" y="4760385"/>
            <a:ext cx="3355128" cy="1003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Then comes the drawings.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44F9E-C49B-75B1-522A-B13154A832BB}"/>
              </a:ext>
            </a:extLst>
          </p:cNvPr>
          <p:cNvSpPr/>
          <p:nvPr/>
        </p:nvSpPr>
        <p:spPr>
          <a:xfrm>
            <a:off x="2698749" y="4241800"/>
            <a:ext cx="1569758" cy="1320800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19050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962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7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444500" ty="-5715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85A20-2BD3-E134-063D-AF11B3BB69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57" y="2578087"/>
            <a:ext cx="11021085" cy="170182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THE IMPORTANCE OF </a:t>
            </a:r>
            <a:r>
              <a:rPr lang="en-US" b="1" dirty="0">
                <a:latin typeface="+mn-lt"/>
              </a:rPr>
              <a:t>ACCURACY </a:t>
            </a:r>
            <a:r>
              <a:rPr lang="en-US" dirty="0">
                <a:latin typeface="+mn-lt"/>
              </a:rPr>
              <a:t>WITH THE DRAWINGS</a:t>
            </a:r>
          </a:p>
        </p:txBody>
      </p:sp>
    </p:spTree>
    <p:extLst>
      <p:ext uri="{BB962C8B-B14F-4D97-AF65-F5344CB8AC3E}">
        <p14:creationId xmlns:p14="http://schemas.microsoft.com/office/powerpoint/2010/main" val="293220463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IMPORTANCE OF THE DRAWINGS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5035"/>
            <a:ext cx="10515600" cy="1416740"/>
          </a:xfrm>
        </p:spPr>
        <p:txBody>
          <a:bodyPr>
            <a:normAutofit/>
          </a:bodyPr>
          <a:lstStyle/>
          <a:p>
            <a:r>
              <a:rPr lang="en-US" dirty="0"/>
              <a:t>There are </a:t>
            </a:r>
            <a:r>
              <a:rPr lang="en-US" b="1" dirty="0"/>
              <a:t>multiple points </a:t>
            </a:r>
            <a:r>
              <a:rPr lang="en-US" dirty="0"/>
              <a:t>within our drawings where it is important to understand our accessibility standards and correctly implement them within our designs.  For example:</a:t>
            </a:r>
            <a:r>
              <a:rPr lang="en-US" b="1" dirty="0"/>
              <a:t> </a:t>
            </a:r>
            <a:r>
              <a:rPr lang="en-US" b="1" u="sng" dirty="0">
                <a:solidFill>
                  <a:srgbClr val="808000"/>
                </a:solidFill>
              </a:rPr>
              <a:t>A bathroom</a:t>
            </a:r>
            <a:r>
              <a:rPr lang="en-US" dirty="0"/>
              <a:t>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24621B-28A1-714F-2037-8E0840213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"/>
          <a:stretch/>
        </p:blipFill>
        <p:spPr>
          <a:xfrm>
            <a:off x="2940780" y="3018137"/>
            <a:ext cx="3634279" cy="3610060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20DD016-0192-BC29-B5B7-AFFBCD34333C}"/>
              </a:ext>
            </a:extLst>
          </p:cNvPr>
          <p:cNvSpPr/>
          <p:nvPr/>
        </p:nvSpPr>
        <p:spPr>
          <a:xfrm>
            <a:off x="3655996" y="2997586"/>
            <a:ext cx="1060243" cy="1778317"/>
          </a:xfrm>
          <a:prstGeom prst="rect">
            <a:avLst/>
          </a:prstGeom>
          <a:solidFill>
            <a:schemeClr val="accent6">
              <a:alpha val="24000"/>
            </a:schemeClr>
          </a:solidFill>
          <a:ln w="19050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4D39F6-C54B-89A3-2A91-088C1E7550E5}"/>
              </a:ext>
            </a:extLst>
          </p:cNvPr>
          <p:cNvSpPr/>
          <p:nvPr/>
        </p:nvSpPr>
        <p:spPr>
          <a:xfrm>
            <a:off x="3655997" y="5547933"/>
            <a:ext cx="1700322" cy="1083757"/>
          </a:xfrm>
          <a:prstGeom prst="rect">
            <a:avLst/>
          </a:prstGeom>
          <a:solidFill>
            <a:schemeClr val="accent6">
              <a:alpha val="24000"/>
            </a:schemeClr>
          </a:solidFill>
          <a:ln w="19050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8469CA-94D3-CB11-8BBB-533769A346D6}"/>
              </a:ext>
            </a:extLst>
          </p:cNvPr>
          <p:cNvSpPr/>
          <p:nvPr/>
        </p:nvSpPr>
        <p:spPr>
          <a:xfrm>
            <a:off x="4586700" y="3914201"/>
            <a:ext cx="1830604" cy="596197"/>
          </a:xfrm>
          <a:prstGeom prst="rect">
            <a:avLst/>
          </a:prstGeom>
          <a:solidFill>
            <a:schemeClr val="accent6">
              <a:alpha val="24000"/>
            </a:schemeClr>
          </a:solidFill>
          <a:ln w="19050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414316A-8009-FE06-D029-B98984A42AB3}"/>
              </a:ext>
            </a:extLst>
          </p:cNvPr>
          <p:cNvCxnSpPr>
            <a:cxnSpLocks/>
          </p:cNvCxnSpPr>
          <p:nvPr/>
        </p:nvCxnSpPr>
        <p:spPr>
          <a:xfrm>
            <a:off x="6218127" y="2806074"/>
            <a:ext cx="636630" cy="7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4ED0C84-A3BB-9511-B369-381520E68B0B}"/>
              </a:ext>
            </a:extLst>
          </p:cNvPr>
          <p:cNvSpPr/>
          <p:nvPr/>
        </p:nvSpPr>
        <p:spPr>
          <a:xfrm>
            <a:off x="4205442" y="3948439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80461-9A71-0FBC-59B0-37BA171A76BA}"/>
              </a:ext>
            </a:extLst>
          </p:cNvPr>
          <p:cNvSpPr txBox="1"/>
          <p:nvPr/>
        </p:nvSpPr>
        <p:spPr>
          <a:xfrm>
            <a:off x="6758835" y="2617991"/>
            <a:ext cx="249964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Toilet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Clear floor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Distance from the finished 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Distance from vanity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C62EB1-73FE-C7E8-6F87-10363164F7C0}"/>
              </a:ext>
            </a:extLst>
          </p:cNvPr>
          <p:cNvCxnSpPr>
            <a:cxnSpLocks/>
          </p:cNvCxnSpPr>
          <p:nvPr/>
        </p:nvCxnSpPr>
        <p:spPr>
          <a:xfrm>
            <a:off x="6051965" y="4317552"/>
            <a:ext cx="7815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D1B5AB14-7873-0377-952F-A1203EF6A088}"/>
              </a:ext>
            </a:extLst>
          </p:cNvPr>
          <p:cNvSpPr/>
          <p:nvPr/>
        </p:nvSpPr>
        <p:spPr>
          <a:xfrm>
            <a:off x="5981718" y="4246720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17DC60-BF5A-7BF4-5F18-D82A4C29B049}"/>
              </a:ext>
            </a:extLst>
          </p:cNvPr>
          <p:cNvSpPr txBox="1"/>
          <p:nvPr/>
        </p:nvSpPr>
        <p:spPr>
          <a:xfrm>
            <a:off x="6758835" y="4121114"/>
            <a:ext cx="20570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Bathroom Vanity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Removable base cabinet?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1237F8-9DF6-7C08-DD3B-7530FA8E8A4E}"/>
              </a:ext>
            </a:extLst>
          </p:cNvPr>
          <p:cNvCxnSpPr>
            <a:cxnSpLocks/>
          </p:cNvCxnSpPr>
          <p:nvPr/>
        </p:nvCxnSpPr>
        <p:spPr>
          <a:xfrm flipV="1">
            <a:off x="4323502" y="2802581"/>
            <a:ext cx="1894625" cy="118967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C36341-CDDF-C92F-2E1A-1ABC4045CBF5}"/>
              </a:ext>
            </a:extLst>
          </p:cNvPr>
          <p:cNvCxnSpPr>
            <a:cxnSpLocks/>
          </p:cNvCxnSpPr>
          <p:nvPr/>
        </p:nvCxnSpPr>
        <p:spPr>
          <a:xfrm flipV="1">
            <a:off x="5181583" y="5118630"/>
            <a:ext cx="1133492" cy="83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EDCB1599-08DB-ACA3-1E35-54B124EE82F1}"/>
              </a:ext>
            </a:extLst>
          </p:cNvPr>
          <p:cNvSpPr/>
          <p:nvPr/>
        </p:nvSpPr>
        <p:spPr>
          <a:xfrm>
            <a:off x="5111336" y="5883216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3C5F79-765C-8C9B-E5BF-D35357A93423}"/>
              </a:ext>
            </a:extLst>
          </p:cNvPr>
          <p:cNvSpPr txBox="1"/>
          <p:nvPr/>
        </p:nvSpPr>
        <p:spPr>
          <a:xfrm>
            <a:off x="6764726" y="4930260"/>
            <a:ext cx="20570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Bathtub/Shower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Tub or Shower?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Clear floor space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A8FEEB-FDEB-58F2-8A4B-BBD63247A86D}"/>
              </a:ext>
            </a:extLst>
          </p:cNvPr>
          <p:cNvCxnSpPr>
            <a:cxnSpLocks/>
          </p:cNvCxnSpPr>
          <p:nvPr/>
        </p:nvCxnSpPr>
        <p:spPr>
          <a:xfrm>
            <a:off x="6315075" y="5118630"/>
            <a:ext cx="5184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A0C117E-92BE-CB0A-FE4B-5B97FC3FB3D1}"/>
              </a:ext>
            </a:extLst>
          </p:cNvPr>
          <p:cNvSpPr txBox="1"/>
          <p:nvPr/>
        </p:nvSpPr>
        <p:spPr>
          <a:xfrm>
            <a:off x="6758835" y="5935065"/>
            <a:ext cx="2057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Closet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Depth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2FCE53-A649-19B4-3A0B-744A37A6D233}"/>
              </a:ext>
            </a:extLst>
          </p:cNvPr>
          <p:cNvSpPr/>
          <p:nvPr/>
        </p:nvSpPr>
        <p:spPr>
          <a:xfrm>
            <a:off x="5356318" y="5551425"/>
            <a:ext cx="1218741" cy="826723"/>
          </a:xfrm>
          <a:prstGeom prst="rect">
            <a:avLst/>
          </a:prstGeom>
          <a:solidFill>
            <a:schemeClr val="accent6">
              <a:alpha val="24000"/>
            </a:schemeClr>
          </a:solidFill>
          <a:ln w="19050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F284D2-3F4B-FBB1-AB2C-7040212BDD85}"/>
              </a:ext>
            </a:extLst>
          </p:cNvPr>
          <p:cNvCxnSpPr>
            <a:cxnSpLocks/>
          </p:cNvCxnSpPr>
          <p:nvPr/>
        </p:nvCxnSpPr>
        <p:spPr>
          <a:xfrm>
            <a:off x="6051965" y="6093552"/>
            <a:ext cx="78154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EA3A3DDB-AC4A-14A6-6BEC-1228410CCB28}"/>
              </a:ext>
            </a:extLst>
          </p:cNvPr>
          <p:cNvSpPr/>
          <p:nvPr/>
        </p:nvSpPr>
        <p:spPr>
          <a:xfrm>
            <a:off x="5981718" y="6022720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ECCD33-2D98-96A9-F045-FD0757B9A0E2}"/>
              </a:ext>
            </a:extLst>
          </p:cNvPr>
          <p:cNvSpPr txBox="1">
            <a:spLocks/>
          </p:cNvSpPr>
          <p:nvPr/>
        </p:nvSpPr>
        <p:spPr>
          <a:xfrm>
            <a:off x="2832839" y="2493276"/>
            <a:ext cx="4021918" cy="588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808000"/>
                </a:solidFill>
                <a:latin typeface="+mn-lt"/>
              </a:rPr>
              <a:t>THE TYPE OF BATHROOM DETERMINES EVERYTHING</a:t>
            </a:r>
          </a:p>
        </p:txBody>
      </p:sp>
    </p:spTree>
    <p:extLst>
      <p:ext uri="{BB962C8B-B14F-4D97-AF65-F5344CB8AC3E}">
        <p14:creationId xmlns:p14="http://schemas.microsoft.com/office/powerpoint/2010/main" val="18029227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 animBg="1"/>
      <p:bldP spid="23" grpId="0"/>
      <p:bldP spid="25" grpId="0" animBg="1"/>
      <p:bldP spid="27" grpId="0"/>
      <p:bldP spid="33" grpId="0" animBg="1"/>
      <p:bldP spid="34" grpId="0"/>
      <p:bldP spid="6" grpId="0"/>
      <p:bldP spid="7" grpId="0" animBg="1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IMPORTANCE OF THE DRAWINGS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807"/>
            <a:ext cx="10515600" cy="1416740"/>
          </a:xfrm>
        </p:spPr>
        <p:txBody>
          <a:bodyPr>
            <a:normAutofit/>
          </a:bodyPr>
          <a:lstStyle/>
          <a:p>
            <a:r>
              <a:rPr lang="en-US" dirty="0"/>
              <a:t>Even areas of design that may seem minor have </a:t>
            </a:r>
            <a:r>
              <a:rPr lang="en-US" b="1" dirty="0"/>
              <a:t>multiple points </a:t>
            </a:r>
            <a:r>
              <a:rPr lang="en-US" dirty="0"/>
              <a:t>where it is important to understand our accessibility standards and correctly implement them.  For example: </a:t>
            </a:r>
            <a:r>
              <a:rPr lang="en-US" b="1" u="sng" dirty="0">
                <a:solidFill>
                  <a:srgbClr val="808000"/>
                </a:solidFill>
              </a:rPr>
              <a:t>Doors</a:t>
            </a:r>
            <a:r>
              <a:rPr lang="en-US" dirty="0"/>
              <a:t>….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9D94461-45F5-5975-AB53-76CFD720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2814989"/>
            <a:ext cx="11601450" cy="2694387"/>
          </a:xfrm>
          <a:prstGeom prst="rect">
            <a:avLst/>
          </a:prstGeom>
          <a:ln w="28575">
            <a:solidFill>
              <a:srgbClr val="808000"/>
            </a:solidFill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E03CE84-7AFF-61DD-EC1B-3E73262E90F2}"/>
              </a:ext>
            </a:extLst>
          </p:cNvPr>
          <p:cNvSpPr/>
          <p:nvPr/>
        </p:nvSpPr>
        <p:spPr>
          <a:xfrm>
            <a:off x="3349782" y="2795589"/>
            <a:ext cx="5251010" cy="2731292"/>
          </a:xfrm>
          <a:prstGeom prst="rect">
            <a:avLst/>
          </a:prstGeom>
          <a:solidFill>
            <a:schemeClr val="accent6">
              <a:alpha val="24000"/>
            </a:schemeClr>
          </a:solidFill>
          <a:ln w="28575">
            <a:solidFill>
              <a:srgbClr val="8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6269F5-40A1-40DA-DBF8-598417D81FAE}"/>
              </a:ext>
            </a:extLst>
          </p:cNvPr>
          <p:cNvSpPr/>
          <p:nvPr/>
        </p:nvSpPr>
        <p:spPr>
          <a:xfrm>
            <a:off x="3349782" y="4825497"/>
            <a:ext cx="5251010" cy="552261"/>
          </a:xfrm>
          <a:prstGeom prst="rect">
            <a:avLst/>
          </a:prstGeom>
          <a:noFill/>
          <a:ln w="76200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70A31A2-D46A-D97C-95E8-1A8898AFA343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3902044" y="5271801"/>
            <a:ext cx="1953324" cy="4527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2D38C624-26AF-7D16-5DD6-FAC2A66B42AC}"/>
              </a:ext>
            </a:extLst>
          </p:cNvPr>
          <p:cNvSpPr/>
          <p:nvPr/>
        </p:nvSpPr>
        <p:spPr>
          <a:xfrm>
            <a:off x="5834793" y="5148569"/>
            <a:ext cx="140494" cy="144375"/>
          </a:xfrm>
          <a:prstGeom prst="ellipse">
            <a:avLst/>
          </a:prstGeom>
          <a:solidFill>
            <a:srgbClr val="808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1883D0-A39E-C89D-672D-9E73EEDE4192}"/>
              </a:ext>
            </a:extLst>
          </p:cNvPr>
          <p:cNvSpPr txBox="1"/>
          <p:nvPr/>
        </p:nvSpPr>
        <p:spPr>
          <a:xfrm>
            <a:off x="1710694" y="5526881"/>
            <a:ext cx="3567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8000"/>
                </a:solidFill>
              </a:rPr>
              <a:t>Doors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Approach side?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Push or Pull?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Closer and/or latch provided?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518F5C7-8E7A-6F82-5204-3664AE67EC80}"/>
              </a:ext>
            </a:extLst>
          </p:cNvPr>
          <p:cNvCxnSpPr>
            <a:cxnSpLocks/>
          </p:cNvCxnSpPr>
          <p:nvPr/>
        </p:nvCxnSpPr>
        <p:spPr>
          <a:xfrm>
            <a:off x="2534970" y="5724597"/>
            <a:ext cx="13670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7943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9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8E42-2036-810E-F124-662E5FA2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2606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IMPORTANCE OF THE DRAWINGS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C30B07-104D-A249-01B4-D48A47326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7807"/>
            <a:ext cx="10515600" cy="941773"/>
          </a:xfrm>
        </p:spPr>
        <p:txBody>
          <a:bodyPr>
            <a:normAutofit/>
          </a:bodyPr>
          <a:lstStyle/>
          <a:p>
            <a:r>
              <a:rPr lang="en-US" dirty="0"/>
              <a:t>We </a:t>
            </a:r>
            <a:r>
              <a:rPr lang="en-US" b="1" dirty="0"/>
              <a:t>must ensure accuracy </a:t>
            </a:r>
            <a:r>
              <a:rPr lang="en-US" dirty="0"/>
              <a:t>when it comes to our drawings, otherwise, certain items may not comply.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78A28-65AD-E83A-839B-808B7EE94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30" y="2788170"/>
            <a:ext cx="3052647" cy="3228454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591DE-F987-0E34-E73A-F37BB7187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08"/>
          <a:stretch/>
        </p:blipFill>
        <p:spPr>
          <a:xfrm>
            <a:off x="3909514" y="2788170"/>
            <a:ext cx="3329865" cy="3228454"/>
          </a:xfrm>
          <a:prstGeom prst="rect">
            <a:avLst/>
          </a:prstGeom>
          <a:ln w="38100">
            <a:solidFill>
              <a:srgbClr val="808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F0EC7-D86B-DF4D-D446-CA89C28993A6}"/>
              </a:ext>
            </a:extLst>
          </p:cNvPr>
          <p:cNvSpPr txBox="1"/>
          <p:nvPr/>
        </p:nvSpPr>
        <p:spPr>
          <a:xfrm>
            <a:off x="1904018" y="2093053"/>
            <a:ext cx="37790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808000"/>
                </a:solidFill>
              </a:rPr>
              <a:t>Which detail is correct?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91B34-1C25-FBB7-C99B-E9DB99DC0F0F}"/>
              </a:ext>
            </a:extLst>
          </p:cNvPr>
          <p:cNvSpPr txBox="1"/>
          <p:nvPr/>
        </p:nvSpPr>
        <p:spPr>
          <a:xfrm>
            <a:off x="660330" y="2788170"/>
            <a:ext cx="484984" cy="523221"/>
          </a:xfrm>
          <a:prstGeom prst="rect">
            <a:avLst/>
          </a:prstGeom>
          <a:noFill/>
          <a:ln w="38100"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6798F-67AD-F5FB-25F2-0C544F17BA32}"/>
              </a:ext>
            </a:extLst>
          </p:cNvPr>
          <p:cNvSpPr txBox="1"/>
          <p:nvPr/>
        </p:nvSpPr>
        <p:spPr>
          <a:xfrm>
            <a:off x="3909514" y="2788170"/>
            <a:ext cx="484984" cy="523221"/>
          </a:xfrm>
          <a:prstGeom prst="rect">
            <a:avLst/>
          </a:prstGeom>
          <a:noFill/>
          <a:ln w="38100">
            <a:solidFill>
              <a:srgbClr val="8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/>
              <a:t>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AD5EE7-4F8D-DAF3-E150-4FB87F5E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103" y="3476885"/>
            <a:ext cx="1431744" cy="1899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378F38-2BC9-DB98-7C2D-D8FC9CD53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185" y="3605187"/>
            <a:ext cx="1641463" cy="1758422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A0372FE9-DCB7-C698-ABB9-F128A2F26762}"/>
              </a:ext>
            </a:extLst>
          </p:cNvPr>
          <p:cNvSpPr/>
          <p:nvPr/>
        </p:nvSpPr>
        <p:spPr>
          <a:xfrm rot="16200000">
            <a:off x="7485292" y="4105004"/>
            <a:ext cx="344032" cy="477040"/>
          </a:xfrm>
          <a:prstGeom prst="downArrow">
            <a:avLst/>
          </a:prstGeom>
          <a:solidFill>
            <a:schemeClr val="tx1"/>
          </a:solidFill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DC7DAF7-3191-9788-0118-FB57B5CC5E2A}"/>
              </a:ext>
            </a:extLst>
          </p:cNvPr>
          <p:cNvSpPr txBox="1">
            <a:spLocks/>
          </p:cNvSpPr>
          <p:nvPr/>
        </p:nvSpPr>
        <p:spPr>
          <a:xfrm>
            <a:off x="8208475" y="2293604"/>
            <a:ext cx="3145325" cy="541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REACH RANGES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55CCC1-61D0-369F-7FD1-0661806F4E0B}"/>
              </a:ext>
            </a:extLst>
          </p:cNvPr>
          <p:cNvSpPr/>
          <p:nvPr/>
        </p:nvSpPr>
        <p:spPr>
          <a:xfrm>
            <a:off x="7995411" y="3089705"/>
            <a:ext cx="3358389" cy="2789387"/>
          </a:xfrm>
          <a:prstGeom prst="rect">
            <a:avLst/>
          </a:prstGeom>
          <a:noFill/>
          <a:ln w="28575">
            <a:solidFill>
              <a:srgbClr val="8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240376-A268-EC38-38DE-59CCC0AC2528}"/>
              </a:ext>
            </a:extLst>
          </p:cNvPr>
          <p:cNvSpPr/>
          <p:nvPr/>
        </p:nvSpPr>
        <p:spPr>
          <a:xfrm>
            <a:off x="639593" y="2775236"/>
            <a:ext cx="3090512" cy="3228454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10CE92-DCD3-2E87-D4F6-55942F517988}"/>
              </a:ext>
            </a:extLst>
          </p:cNvPr>
          <p:cNvSpPr/>
          <p:nvPr/>
        </p:nvSpPr>
        <p:spPr>
          <a:xfrm>
            <a:off x="3909514" y="2775236"/>
            <a:ext cx="3329865" cy="324138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DA845-CBD5-3B4C-5720-E92CE385FF00}"/>
              </a:ext>
            </a:extLst>
          </p:cNvPr>
          <p:cNvSpPr txBox="1"/>
          <p:nvPr/>
        </p:nvSpPr>
        <p:spPr>
          <a:xfrm>
            <a:off x="571500" y="6086713"/>
            <a:ext cx="10782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u="sng" dirty="0"/>
              <a:t>Errors such as the one highlighted in Detail B can lead to extra work in the field which equates to more money. </a:t>
            </a:r>
          </a:p>
        </p:txBody>
      </p:sp>
    </p:spTree>
    <p:extLst>
      <p:ext uri="{BB962C8B-B14F-4D97-AF65-F5344CB8AC3E}">
        <p14:creationId xmlns:p14="http://schemas.microsoft.com/office/powerpoint/2010/main" val="239018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4" grpId="0" animBg="1"/>
      <p:bldP spid="15" grpId="0"/>
      <p:bldP spid="16" grpId="0" animBg="1"/>
      <p:bldP spid="17" grpId="0" animBg="1"/>
      <p:bldP spid="18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11905</TotalTime>
  <Words>981</Words>
  <Application>Microsoft Office PowerPoint</Application>
  <PresentationFormat>Widescreen</PresentationFormat>
  <Paragraphs>139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ITC Berkeley Old Style W01</vt:lpstr>
      <vt:lpstr>Stencil Std</vt:lpstr>
      <vt:lpstr>Office Theme</vt:lpstr>
      <vt:lpstr>ACCESSIBILITY IN THE REAL WORLD</vt:lpstr>
      <vt:lpstr>THE PURPOSE OF THIS PRESENTATION</vt:lpstr>
      <vt:lpstr>BACKGROUND: ACCESSIBILITY STANDARDS COME FROM…?</vt:lpstr>
      <vt:lpstr>*FOR MORE ACCESSIBILITY INFORMATION</vt:lpstr>
      <vt:lpstr>FROM CODE TO DETAIL</vt:lpstr>
      <vt:lpstr>THE IMPORTANCE OF ACCURACY WITH THE DRAWINGS</vt:lpstr>
      <vt:lpstr>THE IMPORTANCE OF THE DRAWINGS</vt:lpstr>
      <vt:lpstr>THE IMPORTANCE OF THE DRAWINGS</vt:lpstr>
      <vt:lpstr>THE IMPORTANCE OF THE DRAWINGS</vt:lpstr>
      <vt:lpstr>FROM CODE TO DETAIL TO BUILD</vt:lpstr>
      <vt:lpstr>WHAT’S AN ACCESSIBILITY INSPECTION…?</vt:lpstr>
      <vt:lpstr>WHAT’S AN ACCESSIBILITY INSPECTION…?</vt:lpstr>
      <vt:lpstr>WHAT’S AN ACCESSIBILITY INSPECTION…?</vt:lpstr>
      <vt:lpstr>HOW OUR DRAWINGS TRANSITION TO THE REAL WORLD.</vt:lpstr>
      <vt:lpstr>IT ALL COMES FROM OUR DETAILS</vt:lpstr>
      <vt:lpstr>IT ALL COMES FROM OUR DETAILS</vt:lpstr>
      <vt:lpstr>IT ALL COMES FROM OUR DETAILS</vt:lpstr>
      <vt:lpstr>IT ALL COMES FROM OUR DETAILS</vt:lpstr>
      <vt:lpstr>FROM CODE TO DETAIL TO BUILD TO CHECKLIST</vt:lpstr>
      <vt:lpstr>PROCORE INSPECTION CHECKLISTS</vt:lpstr>
      <vt:lpstr>ACCESSIBILITY DETAILS IN THE REAL WORLD - DEMONSTRATION</vt:lpstr>
      <vt:lpstr>LET’S SEE ACCESSIBILITY DETAILS IN THE REAL WORLD.</vt:lpstr>
      <vt:lpstr>*NOTE !</vt:lpstr>
      <vt:lpstr>THE NEGATIVE POSSIBILITIES</vt:lpstr>
      <vt:lpstr>REAL WORLD IMPACT</vt:lpstr>
      <vt:lpstr>REAL WORLD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dc:creator>jhon Heredia</dc:creator>
  <cp:lastModifiedBy>Theodore Cannon</cp:lastModifiedBy>
  <cp:revision>166</cp:revision>
  <cp:lastPrinted>2022-11-20T04:28:42Z</cp:lastPrinted>
  <dcterms:created xsi:type="dcterms:W3CDTF">2022-11-15T03:56:20Z</dcterms:created>
  <dcterms:modified xsi:type="dcterms:W3CDTF">2023-10-25T22:15:52Z</dcterms:modified>
</cp:coreProperties>
</file>